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80" r:id="rId12"/>
    <p:sldId id="281" r:id="rId13"/>
    <p:sldId id="266" r:id="rId14"/>
    <p:sldId id="267" r:id="rId15"/>
    <p:sldId id="282" r:id="rId16"/>
    <p:sldId id="268" r:id="rId17"/>
    <p:sldId id="269" r:id="rId18"/>
    <p:sldId id="270" r:id="rId19"/>
    <p:sldId id="271" r:id="rId20"/>
    <p:sldId id="273" r:id="rId21"/>
    <p:sldId id="272" r:id="rId22"/>
    <p:sldId id="274" r:id="rId23"/>
    <p:sldId id="275" r:id="rId24"/>
    <p:sldId id="276" r:id="rId25"/>
    <p:sldId id="277" r:id="rId26"/>
    <p:sldId id="278" r:id="rId27"/>
    <p:sldId id="279"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9" autoAdjust="0"/>
    <p:restoredTop sz="94660"/>
  </p:normalViewPr>
  <p:slideViewPr>
    <p:cSldViewPr snapToGrid="0">
      <p:cViewPr varScale="1">
        <p:scale>
          <a:sx n="85" d="100"/>
          <a:sy n="85" d="100"/>
        </p:scale>
        <p:origin x="10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E5FE-44C6-40CB-9457-0F9B565A8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DA59C-FE25-418A-9104-8F81C3074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E0BCE3-E745-418B-AB0A-4E3EA3311652}"/>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5" name="Footer Placeholder 4">
            <a:extLst>
              <a:ext uri="{FF2B5EF4-FFF2-40B4-BE49-F238E27FC236}">
                <a16:creationId xmlns:a16="http://schemas.microsoft.com/office/drawing/2014/main" id="{401BDC74-5C71-47A9-A60D-86C908FAA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0FBFD-0A30-4742-9AEC-CC8C79CE8E8C}"/>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26359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3C95-3C68-4860-89D4-BBBB84FD26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589C31-C89B-4248-8F03-46903C4635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67E5A-C615-4E2B-9F28-9537AD89D376}"/>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5" name="Footer Placeholder 4">
            <a:extLst>
              <a:ext uri="{FF2B5EF4-FFF2-40B4-BE49-F238E27FC236}">
                <a16:creationId xmlns:a16="http://schemas.microsoft.com/office/drawing/2014/main" id="{A8894C6C-C462-4924-BE5A-7678D45EA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862D7-08EF-447F-92CE-EE3ABA1E8EC4}"/>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28913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33FF1-5CE6-4966-8626-29D47AA78E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6B01B4-7D13-42FF-B405-A995306554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06084-C088-417F-AF28-4049DF2A498C}"/>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5" name="Footer Placeholder 4">
            <a:extLst>
              <a:ext uri="{FF2B5EF4-FFF2-40B4-BE49-F238E27FC236}">
                <a16:creationId xmlns:a16="http://schemas.microsoft.com/office/drawing/2014/main" id="{86A794EE-59EB-43AC-87D9-65FBCC29D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EC838-71A6-447A-9C09-ABD453B937DA}"/>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75171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AFD0-0666-4579-90C6-FBAF5AAF6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91BDB-C878-4DC5-8DD1-D7BD36DFC1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8272-465E-4DE6-9D1B-C50D091B6236}"/>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5" name="Footer Placeholder 4">
            <a:extLst>
              <a:ext uri="{FF2B5EF4-FFF2-40B4-BE49-F238E27FC236}">
                <a16:creationId xmlns:a16="http://schemas.microsoft.com/office/drawing/2014/main" id="{696809EB-DCDF-4B0B-8DC4-E257EB14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AC747-F01A-489D-A898-81EFED9EB9BD}"/>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408562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471-FF50-41CF-B067-4229D489F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BFD98-6893-41CF-9163-0CA831F2B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A1ED5E-F29C-49C4-B774-5D312739A3DA}"/>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5" name="Footer Placeholder 4">
            <a:extLst>
              <a:ext uri="{FF2B5EF4-FFF2-40B4-BE49-F238E27FC236}">
                <a16:creationId xmlns:a16="http://schemas.microsoft.com/office/drawing/2014/main" id="{BD6DA9BD-471E-4A9A-AFA3-9930AD4CB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07B80-4217-495D-BE7E-DB1D17973EDF}"/>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41940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9AC7-F873-47D1-B5B7-7AB6FF417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902B0-4ABC-445A-80D2-27108F1A60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37C3D2-948E-4C53-8EB4-BE718A652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180E0E-2C9F-49FE-9EA5-1E0CB185133E}"/>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6" name="Footer Placeholder 5">
            <a:extLst>
              <a:ext uri="{FF2B5EF4-FFF2-40B4-BE49-F238E27FC236}">
                <a16:creationId xmlns:a16="http://schemas.microsoft.com/office/drawing/2014/main" id="{4C8938EE-D924-4542-A561-B677B866B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2AC01-031D-4E45-A462-50C94CAF4BDF}"/>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143657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FC21-E588-4F5E-849E-37FE9D81B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BA5952-EA2A-4067-87D0-956B08D987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6C4132-9F66-4326-B863-A13D9ED5F4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AED45A-82A9-4A73-A1D9-CA34A4FC12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DD96C4-74D2-4C28-8C3A-227236CD81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3A0A90-08A1-4B7E-B433-1B38344688BF}"/>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8" name="Footer Placeholder 7">
            <a:extLst>
              <a:ext uri="{FF2B5EF4-FFF2-40B4-BE49-F238E27FC236}">
                <a16:creationId xmlns:a16="http://schemas.microsoft.com/office/drawing/2014/main" id="{7657D21A-9B84-414A-A16A-66DFF79EDF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D4BCE-C543-4D54-B078-76471387B34F}"/>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360735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6E4D-59CA-4261-889B-23359DAD7A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E3BC61-DC06-418D-975F-BE924C0B57ED}"/>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4" name="Footer Placeholder 3">
            <a:extLst>
              <a:ext uri="{FF2B5EF4-FFF2-40B4-BE49-F238E27FC236}">
                <a16:creationId xmlns:a16="http://schemas.microsoft.com/office/drawing/2014/main" id="{B866FFD0-82BE-49E7-A3FB-50294736FE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EF9DD1-45D4-4027-9C1A-BA9623C95F6A}"/>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413022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E7601-5618-425E-A834-98DF680290FA}"/>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3" name="Footer Placeholder 2">
            <a:extLst>
              <a:ext uri="{FF2B5EF4-FFF2-40B4-BE49-F238E27FC236}">
                <a16:creationId xmlns:a16="http://schemas.microsoft.com/office/drawing/2014/main" id="{84BC7F92-A236-4A85-998C-9B88C852A5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119A23-8BAB-41EC-873C-F57F6FEC481E}"/>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35444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D435-4052-4826-BECE-1253FB82C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320CF-E3A1-4B3E-B3B2-35299776B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8B73F-79A8-4994-B595-403088FF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4919C0-B61A-49AF-B92F-F3DA3C9CF1CE}"/>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6" name="Footer Placeholder 5">
            <a:extLst>
              <a:ext uri="{FF2B5EF4-FFF2-40B4-BE49-F238E27FC236}">
                <a16:creationId xmlns:a16="http://schemas.microsoft.com/office/drawing/2014/main" id="{89545A4D-2EE9-4705-8B72-8E5C8B303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CF12D-4B1B-4A37-BFC1-6A0FD42E700A}"/>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25752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6A1D-0D6B-4D53-94C7-C0FFDC1EE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27920-F5E4-48D2-A854-CACADA4BC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273241-DB46-4EED-9E22-A877257EB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22E576-542C-47DE-B2FE-6162087E9CD8}"/>
              </a:ext>
            </a:extLst>
          </p:cNvPr>
          <p:cNvSpPr>
            <a:spLocks noGrp="1"/>
          </p:cNvSpPr>
          <p:nvPr>
            <p:ph type="dt" sz="half" idx="10"/>
          </p:nvPr>
        </p:nvSpPr>
        <p:spPr/>
        <p:txBody>
          <a:bodyPr/>
          <a:lstStyle/>
          <a:p>
            <a:fld id="{3B42E694-5A46-4E8D-B203-B150C498D5E5}" type="datetimeFigureOut">
              <a:rPr lang="en-US" smtClean="0"/>
              <a:t>11/26/2018</a:t>
            </a:fld>
            <a:endParaRPr lang="en-US"/>
          </a:p>
        </p:txBody>
      </p:sp>
      <p:sp>
        <p:nvSpPr>
          <p:cNvPr id="6" name="Footer Placeholder 5">
            <a:extLst>
              <a:ext uri="{FF2B5EF4-FFF2-40B4-BE49-F238E27FC236}">
                <a16:creationId xmlns:a16="http://schemas.microsoft.com/office/drawing/2014/main" id="{EC92DC96-4D0E-411D-B5D8-30A6FFB0F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F33DE-D249-4FBB-AAC2-C74CEE6B7E17}"/>
              </a:ext>
            </a:extLst>
          </p:cNvPr>
          <p:cNvSpPr>
            <a:spLocks noGrp="1"/>
          </p:cNvSpPr>
          <p:nvPr>
            <p:ph type="sldNum" sz="quarter" idx="12"/>
          </p:nvPr>
        </p:nvSpPr>
        <p:spPr/>
        <p:txBody>
          <a:bodyPr/>
          <a:lstStyle/>
          <a:p>
            <a:fld id="{793E17C9-686E-42C1-8094-6A476989C9D4}" type="slidenum">
              <a:rPr lang="en-US" smtClean="0"/>
              <a:t>‹#›</a:t>
            </a:fld>
            <a:endParaRPr lang="en-US"/>
          </a:p>
        </p:txBody>
      </p:sp>
    </p:spTree>
    <p:extLst>
      <p:ext uri="{BB962C8B-B14F-4D97-AF65-F5344CB8AC3E}">
        <p14:creationId xmlns:p14="http://schemas.microsoft.com/office/powerpoint/2010/main" val="115010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CD69D-3B16-49F8-8CDF-5BCF92976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560655-EC5F-4BC5-BAC7-7F29944EC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B54B3-7206-4AF5-849D-69A6E91C0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2E694-5A46-4E8D-B203-B150C498D5E5}" type="datetimeFigureOut">
              <a:rPr lang="en-US" smtClean="0"/>
              <a:t>11/26/2018</a:t>
            </a:fld>
            <a:endParaRPr lang="en-US"/>
          </a:p>
        </p:txBody>
      </p:sp>
      <p:sp>
        <p:nvSpPr>
          <p:cNvPr id="5" name="Footer Placeholder 4">
            <a:extLst>
              <a:ext uri="{FF2B5EF4-FFF2-40B4-BE49-F238E27FC236}">
                <a16:creationId xmlns:a16="http://schemas.microsoft.com/office/drawing/2014/main" id="{9B56807B-B95A-4855-8CA6-382882A09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9EB1E1-F427-46FF-AC07-9B50D3000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E17C9-686E-42C1-8094-6A476989C9D4}" type="slidenum">
              <a:rPr lang="en-US" smtClean="0"/>
              <a:t>‹#›</a:t>
            </a:fld>
            <a:endParaRPr lang="en-US"/>
          </a:p>
        </p:txBody>
      </p:sp>
    </p:spTree>
    <p:extLst>
      <p:ext uri="{BB962C8B-B14F-4D97-AF65-F5344CB8AC3E}">
        <p14:creationId xmlns:p14="http://schemas.microsoft.com/office/powerpoint/2010/main" val="320068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MADISON@EONI.COM" TargetMode="External"/><Relationship Id="rId7" Type="http://schemas.openxmlformats.org/officeDocument/2006/relationships/hyperlink" Target="mailto:208WAPITICONSULTING@GMAIL.COM" TargetMode="External"/><Relationship Id="rId2" Type="http://schemas.openxmlformats.org/officeDocument/2006/relationships/hyperlink" Target="http://www.3rvalve.com/" TargetMode="External"/><Relationship Id="rId1" Type="http://schemas.openxmlformats.org/officeDocument/2006/relationships/slideLayout" Target="../slideLayouts/slideLayout4.xml"/><Relationship Id="rId6" Type="http://schemas.openxmlformats.org/officeDocument/2006/relationships/hyperlink" Target="http://www.wapiti-consulting.com/"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BC63-0DB8-4FE0-A32E-EF623DAFB374}"/>
              </a:ext>
            </a:extLst>
          </p:cNvPr>
          <p:cNvSpPr>
            <a:spLocks noGrp="1"/>
          </p:cNvSpPr>
          <p:nvPr>
            <p:ph type="ctrTitle"/>
          </p:nvPr>
        </p:nvSpPr>
        <p:spPr>
          <a:xfrm>
            <a:off x="1524000" y="462579"/>
            <a:ext cx="9144000" cy="3047384"/>
          </a:xfrm>
        </p:spPr>
        <p:txBody>
          <a:bodyPr>
            <a:normAutofit fontScale="90000"/>
          </a:bodyPr>
          <a:lstStyle/>
          <a:p>
            <a:r>
              <a:rPr lang="en-US" b="1" cap="all" dirty="0">
                <a:solidFill>
                  <a:srgbClr val="0075C1"/>
                </a:solidFill>
                <a:latin typeface="Fjalla One"/>
              </a:rPr>
              <a:t>ASR GENERATION: GENERATING POWER DURING THE INJECTION CYCLE OF AN ASR PROJECT</a:t>
            </a:r>
            <a:endParaRPr lang="en-US" dirty="0"/>
          </a:p>
        </p:txBody>
      </p:sp>
      <p:sp>
        <p:nvSpPr>
          <p:cNvPr id="3" name="Subtitle 2">
            <a:extLst>
              <a:ext uri="{FF2B5EF4-FFF2-40B4-BE49-F238E27FC236}">
                <a16:creationId xmlns:a16="http://schemas.microsoft.com/office/drawing/2014/main" id="{FB3549A1-3517-4259-B6ED-C0C71C8ADAAE}"/>
              </a:ext>
            </a:extLst>
          </p:cNvPr>
          <p:cNvSpPr>
            <a:spLocks noGrp="1"/>
          </p:cNvSpPr>
          <p:nvPr>
            <p:ph type="subTitle" idx="1"/>
          </p:nvPr>
        </p:nvSpPr>
        <p:spPr>
          <a:xfrm>
            <a:off x="6096000" y="3602039"/>
            <a:ext cx="4977990" cy="2551335"/>
          </a:xfrm>
        </p:spPr>
        <p:txBody>
          <a:bodyPr>
            <a:normAutofit lnSpcReduction="10000"/>
          </a:bodyPr>
          <a:lstStyle/>
          <a:p>
            <a:r>
              <a:rPr lang="en-US" dirty="0"/>
              <a:t>PRESENTED BY:</a:t>
            </a:r>
          </a:p>
          <a:p>
            <a:r>
              <a:rPr lang="en-US" dirty="0"/>
              <a:t>KENT MADISON  </a:t>
            </a:r>
          </a:p>
          <a:p>
            <a:r>
              <a:rPr lang="en-US" dirty="0"/>
              <a:t>OWNER – 3R VALVE, LLC</a:t>
            </a:r>
          </a:p>
          <a:p>
            <a:r>
              <a:rPr lang="en-US" dirty="0"/>
              <a:t>&amp;</a:t>
            </a:r>
          </a:p>
          <a:p>
            <a:r>
              <a:rPr lang="en-US" dirty="0"/>
              <a:t>MATTHEW JOHNSON, P.E.</a:t>
            </a:r>
          </a:p>
          <a:p>
            <a:r>
              <a:rPr lang="en-US" dirty="0"/>
              <a:t>OWNER – WAPITI CONSULTING, LLC.</a:t>
            </a:r>
          </a:p>
        </p:txBody>
      </p:sp>
      <p:pic>
        <p:nvPicPr>
          <p:cNvPr id="5" name="Picture 4">
            <a:extLst>
              <a:ext uri="{FF2B5EF4-FFF2-40B4-BE49-F238E27FC236}">
                <a16:creationId xmlns:a16="http://schemas.microsoft.com/office/drawing/2014/main" id="{F6A8DE49-57EF-4B06-B3F0-9806323A6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10" y="3602039"/>
            <a:ext cx="3571869" cy="2551335"/>
          </a:xfrm>
          <a:prstGeom prst="rect">
            <a:avLst/>
          </a:prstGeom>
        </p:spPr>
      </p:pic>
    </p:spTree>
    <p:extLst>
      <p:ext uri="{BB962C8B-B14F-4D97-AF65-F5344CB8AC3E}">
        <p14:creationId xmlns:p14="http://schemas.microsoft.com/office/powerpoint/2010/main" val="172095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719519"/>
          </a:xfrm>
        </p:spPr>
        <p:txBody>
          <a:bodyPr>
            <a:noAutofit/>
          </a:bodyPr>
          <a:lstStyle/>
          <a:p>
            <a:pPr algn="ctr"/>
            <a:r>
              <a:rPr lang="en-US" sz="3600" dirty="0"/>
              <a:t>REGENERATION EXAMPLE 3 :</a:t>
            </a:r>
            <a:br>
              <a:rPr lang="en-US" sz="3600" dirty="0"/>
            </a:br>
            <a:r>
              <a:rPr lang="en-US" sz="3600" dirty="0"/>
              <a:t>AQUIFER RECOVERY</a:t>
            </a:r>
          </a:p>
        </p:txBody>
      </p:sp>
      <p:pic>
        <p:nvPicPr>
          <p:cNvPr id="5" name="Content Placeholder 4">
            <a:extLst>
              <a:ext uri="{FF2B5EF4-FFF2-40B4-BE49-F238E27FC236}">
                <a16:creationId xmlns:a16="http://schemas.microsoft.com/office/drawing/2014/main" id="{11C0971F-F8AF-41C5-8903-00C19E3409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8484509" y="3179575"/>
            <a:ext cx="2364773" cy="3059191"/>
          </a:xfrm>
        </p:spPr>
      </p:pic>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WARM AQUIFER</a:t>
            </a:r>
          </a:p>
        </p:txBody>
      </p:sp>
      <p:sp>
        <p:nvSpPr>
          <p:cNvPr id="20" name="Arrow: Down 19">
            <a:extLst>
              <a:ext uri="{FF2B5EF4-FFF2-40B4-BE49-F238E27FC236}">
                <a16:creationId xmlns:a16="http://schemas.microsoft.com/office/drawing/2014/main" id="{963BE1A1-D837-4982-8B6E-AE7437DCA60C}"/>
              </a:ext>
            </a:extLst>
          </p:cNvPr>
          <p:cNvSpPr/>
          <p:nvPr/>
        </p:nvSpPr>
        <p:spPr>
          <a:xfrm rot="10800000">
            <a:off x="9371868" y="4722191"/>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049712" y="2839745"/>
            <a:ext cx="1361114" cy="369332"/>
          </a:xfrm>
          <a:prstGeom prst="rect">
            <a:avLst/>
          </a:prstGeom>
          <a:noFill/>
        </p:spPr>
        <p:txBody>
          <a:bodyPr wrap="square" rtlCol="0">
            <a:spAutoFit/>
          </a:bodyPr>
          <a:lstStyle/>
          <a:p>
            <a:r>
              <a:rPr lang="en-US" dirty="0"/>
              <a:t>WELL PUMP</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29" name="Arrow: Curved Left 28">
            <a:extLst>
              <a:ext uri="{FF2B5EF4-FFF2-40B4-BE49-F238E27FC236}">
                <a16:creationId xmlns:a16="http://schemas.microsoft.com/office/drawing/2014/main" id="{83E5D97D-E77E-42BE-AA44-CA1A7088A0DF}"/>
              </a:ext>
            </a:extLst>
          </p:cNvPr>
          <p:cNvSpPr/>
          <p:nvPr/>
        </p:nvSpPr>
        <p:spPr>
          <a:xfrm>
            <a:off x="9424309" y="2167763"/>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25B5EB8B-AAD8-4D50-BAF6-9A8E80000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715" y="3146086"/>
            <a:ext cx="2037678" cy="3152209"/>
          </a:xfrm>
          <a:prstGeom prst="rect">
            <a:avLst/>
          </a:prstGeom>
        </p:spPr>
      </p:pic>
      <p:sp>
        <p:nvSpPr>
          <p:cNvPr id="26" name="Rectangle: Rounded Corners 25">
            <a:extLst>
              <a:ext uri="{FF2B5EF4-FFF2-40B4-BE49-F238E27FC236}">
                <a16:creationId xmlns:a16="http://schemas.microsoft.com/office/drawing/2014/main" id="{D0D3A94F-5350-48F5-AEBB-206CA64D9BBA}"/>
              </a:ext>
            </a:extLst>
          </p:cNvPr>
          <p:cNvSpPr/>
          <p:nvPr/>
        </p:nvSpPr>
        <p:spPr>
          <a:xfrm>
            <a:off x="3523210" y="4354325"/>
            <a:ext cx="2572790"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E33C232B-B4E8-423B-9051-498F9F4BEE14}"/>
              </a:ext>
            </a:extLst>
          </p:cNvPr>
          <p:cNvSpPr/>
          <p:nvPr/>
        </p:nvSpPr>
        <p:spPr>
          <a:xfrm rot="10800000">
            <a:off x="3596640" y="4153261"/>
            <a:ext cx="2411390" cy="14530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D3D5EED-811E-4425-A2A9-D205F4A4A7C7}"/>
              </a:ext>
            </a:extLst>
          </p:cNvPr>
          <p:cNvSpPr txBox="1"/>
          <p:nvPr/>
        </p:nvSpPr>
        <p:spPr>
          <a:xfrm>
            <a:off x="2363339" y="6238766"/>
            <a:ext cx="1650538" cy="369332"/>
          </a:xfrm>
          <a:prstGeom prst="rect">
            <a:avLst/>
          </a:prstGeom>
          <a:noFill/>
        </p:spPr>
        <p:txBody>
          <a:bodyPr wrap="square" rtlCol="0">
            <a:spAutoFit/>
          </a:bodyPr>
          <a:lstStyle/>
          <a:p>
            <a:pPr algn="ctr"/>
            <a:r>
              <a:rPr lang="en-US" dirty="0"/>
              <a:t>COLD AQUIFER</a:t>
            </a:r>
          </a:p>
        </p:txBody>
      </p:sp>
      <p:pic>
        <p:nvPicPr>
          <p:cNvPr id="32" name="Picture 31">
            <a:extLst>
              <a:ext uri="{FF2B5EF4-FFF2-40B4-BE49-F238E27FC236}">
                <a16:creationId xmlns:a16="http://schemas.microsoft.com/office/drawing/2014/main" id="{6644FFA6-C34A-4F1C-99CD-53931DE33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971" y="4046869"/>
            <a:ext cx="1390765" cy="1223873"/>
          </a:xfrm>
          <a:prstGeom prst="rect">
            <a:avLst/>
          </a:prstGeom>
        </p:spPr>
      </p:pic>
      <p:sp>
        <p:nvSpPr>
          <p:cNvPr id="33" name="Rectangle: Rounded Corners 32">
            <a:extLst>
              <a:ext uri="{FF2B5EF4-FFF2-40B4-BE49-F238E27FC236}">
                <a16:creationId xmlns:a16="http://schemas.microsoft.com/office/drawing/2014/main" id="{14DB7C88-DAD3-4532-95A6-1036240B6080}"/>
              </a:ext>
            </a:extLst>
          </p:cNvPr>
          <p:cNvSpPr/>
          <p:nvPr/>
        </p:nvSpPr>
        <p:spPr>
          <a:xfrm>
            <a:off x="7574736" y="4354325"/>
            <a:ext cx="1946402" cy="14530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42AE6F85-C545-4D14-884B-6F82BF0C09B2}"/>
              </a:ext>
            </a:extLst>
          </p:cNvPr>
          <p:cNvSpPr/>
          <p:nvPr/>
        </p:nvSpPr>
        <p:spPr>
          <a:xfrm rot="10800000">
            <a:off x="7574736" y="4153261"/>
            <a:ext cx="1797132" cy="14530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745F91-4815-47BD-AB03-AD454F04788A}"/>
              </a:ext>
            </a:extLst>
          </p:cNvPr>
          <p:cNvSpPr txBox="1"/>
          <p:nvPr/>
        </p:nvSpPr>
        <p:spPr>
          <a:xfrm>
            <a:off x="5906152" y="5377134"/>
            <a:ext cx="1946402" cy="923330"/>
          </a:xfrm>
          <a:prstGeom prst="rect">
            <a:avLst/>
          </a:prstGeom>
          <a:noFill/>
        </p:spPr>
        <p:txBody>
          <a:bodyPr wrap="square" rtlCol="0">
            <a:spAutoFit/>
          </a:bodyPr>
          <a:lstStyle/>
          <a:p>
            <a:pPr algn="ctr"/>
            <a:r>
              <a:rPr lang="en-US" dirty="0"/>
              <a:t>WATER TO AIR HEAT EXCHANGER IN HEATING MODE</a:t>
            </a:r>
          </a:p>
        </p:txBody>
      </p:sp>
      <p:sp>
        <p:nvSpPr>
          <p:cNvPr id="38" name="Arrow: Down 37">
            <a:extLst>
              <a:ext uri="{FF2B5EF4-FFF2-40B4-BE49-F238E27FC236}">
                <a16:creationId xmlns:a16="http://schemas.microsoft.com/office/drawing/2014/main" id="{074637EF-B892-4360-ADC9-A163F0C23375}"/>
              </a:ext>
            </a:extLst>
          </p:cNvPr>
          <p:cNvSpPr/>
          <p:nvPr/>
        </p:nvSpPr>
        <p:spPr>
          <a:xfrm>
            <a:off x="3596640" y="4642903"/>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8EBBFAC-550D-48DE-9901-0D8580CAF047}"/>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40" name="Rectangle: Rounded Corners 39">
            <a:extLst>
              <a:ext uri="{FF2B5EF4-FFF2-40B4-BE49-F238E27FC236}">
                <a16:creationId xmlns:a16="http://schemas.microsoft.com/office/drawing/2014/main" id="{D1C297B8-B8B6-4A3F-AA0A-C1371580ABFB}"/>
              </a:ext>
            </a:extLst>
          </p:cNvPr>
          <p:cNvSpPr/>
          <p:nvPr/>
        </p:nvSpPr>
        <p:spPr>
          <a:xfrm>
            <a:off x="4380147" y="277612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sp>
        <p:nvSpPr>
          <p:cNvPr id="41" name="Rectangle: Rounded Corners 40">
            <a:extLst>
              <a:ext uri="{FF2B5EF4-FFF2-40B4-BE49-F238E27FC236}">
                <a16:creationId xmlns:a16="http://schemas.microsoft.com/office/drawing/2014/main" id="{145F4F93-9215-45ED-8090-9EF83D95E206}"/>
              </a:ext>
            </a:extLst>
          </p:cNvPr>
          <p:cNvSpPr/>
          <p:nvPr/>
        </p:nvSpPr>
        <p:spPr>
          <a:xfrm>
            <a:off x="4380148" y="1519645"/>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42" name="Arrow: Curved Left 41">
            <a:extLst>
              <a:ext uri="{FF2B5EF4-FFF2-40B4-BE49-F238E27FC236}">
                <a16:creationId xmlns:a16="http://schemas.microsoft.com/office/drawing/2014/main" id="{0276C467-EAD7-413A-8A2B-E166A023447C}"/>
              </a:ext>
            </a:extLst>
          </p:cNvPr>
          <p:cNvSpPr/>
          <p:nvPr/>
        </p:nvSpPr>
        <p:spPr>
          <a:xfrm>
            <a:off x="3008631" y="2578802"/>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Connector: Elbow 3">
            <a:extLst>
              <a:ext uri="{FF2B5EF4-FFF2-40B4-BE49-F238E27FC236}">
                <a16:creationId xmlns:a16="http://schemas.microsoft.com/office/drawing/2014/main" id="{A175D896-BF74-44B6-B8FB-6615692A2443}"/>
              </a:ext>
            </a:extLst>
          </p:cNvPr>
          <p:cNvCxnSpPr>
            <a:cxnSpLocks/>
            <a:stCxn id="8" idx="3"/>
            <a:endCxn id="39" idx="0"/>
          </p:cNvCxnSpPr>
          <p:nvPr/>
        </p:nvCxnSpPr>
        <p:spPr>
          <a:xfrm flipV="1">
            <a:off x="2221007" y="1505199"/>
            <a:ext cx="4937914" cy="373822"/>
          </a:xfrm>
          <a:prstGeom prst="bentConnector4">
            <a:avLst>
              <a:gd name="adj1" fmla="val 11055"/>
              <a:gd name="adj2" fmla="val 172750"/>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13821B49-616F-4896-B623-AD81E433078F}"/>
              </a:ext>
            </a:extLst>
          </p:cNvPr>
          <p:cNvCxnSpPr>
            <a:cxnSpLocks/>
          </p:cNvCxnSpPr>
          <p:nvPr/>
        </p:nvCxnSpPr>
        <p:spPr>
          <a:xfrm flipV="1">
            <a:off x="2221007" y="1756483"/>
            <a:ext cx="2159141" cy="262242"/>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53A3C4EE-664E-442D-86AD-1FDFA2C4482C}"/>
              </a:ext>
            </a:extLst>
          </p:cNvPr>
          <p:cNvCxnSpPr>
            <a:cxnSpLocks/>
            <a:stCxn id="39" idx="2"/>
          </p:cNvCxnSpPr>
          <p:nvPr/>
        </p:nvCxnSpPr>
        <p:spPr>
          <a:xfrm rot="16200000" flipH="1">
            <a:off x="7771587" y="1890692"/>
            <a:ext cx="1070898" cy="2296230"/>
          </a:xfrm>
          <a:prstGeom prst="bentConnector2">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FD3D9517-1D7B-4EF0-B28A-F405E2700A75}"/>
              </a:ext>
            </a:extLst>
          </p:cNvPr>
          <p:cNvCxnSpPr>
            <a:cxnSpLocks/>
            <a:stCxn id="40" idx="3"/>
            <a:endCxn id="39" idx="1"/>
          </p:cNvCxnSpPr>
          <p:nvPr/>
        </p:nvCxnSpPr>
        <p:spPr>
          <a:xfrm flipV="1">
            <a:off x="5804949" y="2004279"/>
            <a:ext cx="641571" cy="1275476"/>
          </a:xfrm>
          <a:prstGeom prst="bentConnector3">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21B5CFE1-BEE8-4664-9C18-0D5F55AC393D}"/>
              </a:ext>
            </a:extLst>
          </p:cNvPr>
          <p:cNvCxnSpPr>
            <a:cxnSpLocks/>
            <a:endCxn id="41" idx="1"/>
          </p:cNvCxnSpPr>
          <p:nvPr/>
        </p:nvCxnSpPr>
        <p:spPr>
          <a:xfrm rot="5400000" flipH="1" flipV="1">
            <a:off x="3428802" y="2603800"/>
            <a:ext cx="1536420" cy="366271"/>
          </a:xfrm>
          <a:prstGeom prst="bentConnector2">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3E5024-2503-48BE-942B-FEBFE6003908}"/>
              </a:ext>
            </a:extLst>
          </p:cNvPr>
          <p:cNvCxnSpPr>
            <a:cxnSpLocks/>
          </p:cNvCxnSpPr>
          <p:nvPr/>
        </p:nvCxnSpPr>
        <p:spPr>
          <a:xfrm>
            <a:off x="3558267" y="3555146"/>
            <a:ext cx="455609"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BCE8778-0CF2-4474-B636-F0FE4D878229}"/>
              </a:ext>
            </a:extLst>
          </p:cNvPr>
          <p:cNvCxnSpPr>
            <a:cxnSpLocks/>
            <a:stCxn id="41" idx="2"/>
            <a:endCxn id="40" idx="0"/>
          </p:cNvCxnSpPr>
          <p:nvPr/>
        </p:nvCxnSpPr>
        <p:spPr>
          <a:xfrm flipH="1">
            <a:off x="5092548" y="2517804"/>
            <a:ext cx="1" cy="25832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8A829B21-81FD-4CC8-AA69-F36F33E204D9}"/>
              </a:ext>
            </a:extLst>
          </p:cNvPr>
          <p:cNvCxnSpPr>
            <a:cxnSpLocks/>
            <a:stCxn id="8" idx="3"/>
            <a:endCxn id="39" idx="0"/>
          </p:cNvCxnSpPr>
          <p:nvPr/>
        </p:nvCxnSpPr>
        <p:spPr>
          <a:xfrm flipV="1">
            <a:off x="2221007" y="1505199"/>
            <a:ext cx="4937914" cy="373822"/>
          </a:xfrm>
          <a:prstGeom prst="bentConnector4">
            <a:avLst>
              <a:gd name="adj1" fmla="val 10958"/>
              <a:gd name="adj2" fmla="val 173599"/>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33362EF2-1EFA-4155-AE43-0405339E30F3}"/>
              </a:ext>
            </a:extLst>
          </p:cNvPr>
          <p:cNvCxnSpPr>
            <a:cxnSpLocks/>
            <a:stCxn id="8" idx="3"/>
            <a:endCxn id="39" idx="0"/>
          </p:cNvCxnSpPr>
          <p:nvPr/>
        </p:nvCxnSpPr>
        <p:spPr>
          <a:xfrm flipV="1">
            <a:off x="2221007" y="1505199"/>
            <a:ext cx="4937914" cy="373822"/>
          </a:xfrm>
          <a:prstGeom prst="bentConnector4">
            <a:avLst>
              <a:gd name="adj1" fmla="val 11923"/>
              <a:gd name="adj2" fmla="val 165955"/>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D1EE5F15-AFFE-408F-B59F-29CAD699144D}"/>
              </a:ext>
            </a:extLst>
          </p:cNvPr>
          <p:cNvCxnSpPr>
            <a:cxnSpLocks/>
            <a:stCxn id="8" idx="3"/>
            <a:endCxn id="39" idx="0"/>
          </p:cNvCxnSpPr>
          <p:nvPr/>
        </p:nvCxnSpPr>
        <p:spPr>
          <a:xfrm flipV="1">
            <a:off x="2221007" y="1505199"/>
            <a:ext cx="4937914" cy="373822"/>
          </a:xfrm>
          <a:prstGeom prst="bentConnector4">
            <a:avLst>
              <a:gd name="adj1" fmla="val 12952"/>
              <a:gd name="adj2" fmla="val 15576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FD9693CD-3650-42F2-8564-635250F250B5}"/>
              </a:ext>
            </a:extLst>
          </p:cNvPr>
          <p:cNvCxnSpPr>
            <a:cxnSpLocks/>
            <a:stCxn id="39" idx="2"/>
          </p:cNvCxnSpPr>
          <p:nvPr/>
        </p:nvCxnSpPr>
        <p:spPr>
          <a:xfrm rot="16200000" flipH="1">
            <a:off x="7756166" y="1906113"/>
            <a:ext cx="1070898" cy="2265388"/>
          </a:xfrm>
          <a:prstGeom prst="bentConnector2">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B875329A-87B2-4B3D-9269-42A68A76E99C}"/>
              </a:ext>
            </a:extLst>
          </p:cNvPr>
          <p:cNvCxnSpPr>
            <a:cxnSpLocks/>
            <a:stCxn id="39" idx="2"/>
          </p:cNvCxnSpPr>
          <p:nvPr/>
        </p:nvCxnSpPr>
        <p:spPr>
          <a:xfrm rot="16200000" flipH="1">
            <a:off x="7771587" y="1890692"/>
            <a:ext cx="1070898" cy="2296230"/>
          </a:xfrm>
          <a:prstGeom prst="bentConnector2">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wipe(left)">
                                      <p:cBhvr>
                                        <p:cTn id="50" dur="500"/>
                                        <p:tgtEl>
                                          <p:spTgt spid="99"/>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down)">
                                      <p:cBhvr>
                                        <p:cTn id="54" dur="500"/>
                                        <p:tgtEl>
                                          <p:spTgt spid="8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wipe(up)">
                                      <p:cBhvr>
                                        <p:cTn id="59" dur="500"/>
                                        <p:tgtEl>
                                          <p:spTgt spid="1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15"/>
                                        </p:tgtEl>
                                        <p:attrNameLst>
                                          <p:attrName>style.visibility</p:attrName>
                                        </p:attrNameLst>
                                      </p:cBhvr>
                                      <p:to>
                                        <p:strVal val="visible"/>
                                      </p:to>
                                    </p:set>
                                    <p:animEffect transition="in" filter="wipe(left)">
                                      <p:cBhvr>
                                        <p:cTn id="69" dur="500"/>
                                        <p:tgtEl>
                                          <p:spTgt spid="115"/>
                                        </p:tgtEl>
                                      </p:cBhvr>
                                    </p:animEffect>
                                  </p:childTnLst>
                                </p:cTn>
                              </p:par>
                              <p:par>
                                <p:cTn id="70" presetID="22" presetClass="entr" presetSubtype="8" fill="hold" nodeType="withEffect">
                                  <p:stCondLst>
                                    <p:cond delay="0"/>
                                  </p:stCondLst>
                                  <p:childTnLst>
                                    <p:set>
                                      <p:cBhvr>
                                        <p:cTn id="71" dur="1" fill="hold">
                                          <p:stCondLst>
                                            <p:cond delay="0"/>
                                          </p:stCondLst>
                                        </p:cTn>
                                        <p:tgtEl>
                                          <p:spTgt spid="125"/>
                                        </p:tgtEl>
                                        <p:attrNameLst>
                                          <p:attrName>style.visibility</p:attrName>
                                        </p:attrNameLst>
                                      </p:cBhvr>
                                      <p:to>
                                        <p:strVal val="visible"/>
                                      </p:to>
                                    </p:set>
                                    <p:animEffect transition="in" filter="wipe(left)">
                                      <p:cBhvr>
                                        <p:cTn id="72" dur="500"/>
                                        <p:tgtEl>
                                          <p:spTgt spid="125"/>
                                        </p:tgtEl>
                                      </p:cBhvr>
                                    </p:animEffect>
                                  </p:childTnLst>
                                </p:cTn>
                              </p:par>
                              <p:par>
                                <p:cTn id="73" presetID="22" presetClass="entr" presetSubtype="8" fill="hold" nodeType="withEffect">
                                  <p:stCondLst>
                                    <p:cond delay="0"/>
                                  </p:stCondLst>
                                  <p:childTnLst>
                                    <p:set>
                                      <p:cBhvr>
                                        <p:cTn id="74" dur="1" fill="hold">
                                          <p:stCondLst>
                                            <p:cond delay="0"/>
                                          </p:stCondLst>
                                        </p:cTn>
                                        <p:tgtEl>
                                          <p:spTgt spid="130"/>
                                        </p:tgtEl>
                                        <p:attrNameLst>
                                          <p:attrName>style.visibility</p:attrName>
                                        </p:attrNameLst>
                                      </p:cBhvr>
                                      <p:to>
                                        <p:strVal val="visible"/>
                                      </p:to>
                                    </p:set>
                                    <p:animEffect transition="in" filter="wipe(left)">
                                      <p:cBhvr>
                                        <p:cTn id="75" dur="500"/>
                                        <p:tgtEl>
                                          <p:spTgt spid="13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35"/>
                                        </p:tgtEl>
                                        <p:attrNameLst>
                                          <p:attrName>style.visibility</p:attrName>
                                        </p:attrNameLst>
                                      </p:cBhvr>
                                      <p:to>
                                        <p:strVal val="visible"/>
                                      </p:to>
                                    </p:set>
                                    <p:animEffect transition="in" filter="wipe(up)">
                                      <p:cBhvr>
                                        <p:cTn id="80" dur="500"/>
                                        <p:tgtEl>
                                          <p:spTgt spid="135"/>
                                        </p:tgtEl>
                                      </p:cBhvr>
                                    </p:animEffect>
                                  </p:childTnLst>
                                </p:cTn>
                              </p:par>
                              <p:par>
                                <p:cTn id="81" presetID="22" presetClass="entr" presetSubtype="1" fill="hold" nodeType="with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up)">
                                      <p:cBhvr>
                                        <p:cTn id="8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27" grpId="0" animBg="1"/>
      <p:bldP spid="35" grpId="0" animBg="1"/>
      <p:bldP spid="38"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ctor: Elbow 47">
            <a:extLst>
              <a:ext uri="{FF2B5EF4-FFF2-40B4-BE49-F238E27FC236}">
                <a16:creationId xmlns:a16="http://schemas.microsoft.com/office/drawing/2014/main" id="{1679B1F9-7FEF-4EC6-81BB-62179EE901C4}"/>
              </a:ext>
            </a:extLst>
          </p:cNvPr>
          <p:cNvCxnSpPr>
            <a:cxnSpLocks/>
            <a:stCxn id="8" idx="3"/>
            <a:endCxn id="32" idx="1"/>
          </p:cNvCxnSpPr>
          <p:nvPr/>
        </p:nvCxnSpPr>
        <p:spPr>
          <a:xfrm>
            <a:off x="2221007" y="1879021"/>
            <a:ext cx="4225513" cy="125258"/>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0DA37AF-9903-45AB-AA68-9A2267BB1535}"/>
              </a:ext>
            </a:extLst>
          </p:cNvPr>
          <p:cNvCxnSpPr>
            <a:cxnSpLocks/>
          </p:cNvCxnSpPr>
          <p:nvPr/>
        </p:nvCxnSpPr>
        <p:spPr>
          <a:xfrm rot="16200000" flipH="1">
            <a:off x="1563659" y="2855947"/>
            <a:ext cx="1623278" cy="202402"/>
          </a:xfrm>
          <a:prstGeom prst="bentConnector3">
            <a:avLst>
              <a:gd name="adj1" fmla="val -3983"/>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C246D377-B902-4C55-8AC2-2B11739EDD52}"/>
              </a:ext>
            </a:extLst>
          </p:cNvPr>
          <p:cNvCxnSpPr>
            <a:cxnSpLocks/>
          </p:cNvCxnSpPr>
          <p:nvPr/>
        </p:nvCxnSpPr>
        <p:spPr>
          <a:xfrm rot="16200000" flipH="1">
            <a:off x="1446454" y="2738738"/>
            <a:ext cx="1707668" cy="352426"/>
          </a:xfrm>
          <a:prstGeom prst="bentConnector3">
            <a:avLst>
              <a:gd name="adj1" fmla="val 1613"/>
            </a:avLst>
          </a:prstGeom>
          <a:ln w="152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A85CED0D-F18D-4539-B323-9AF2E2200444}"/>
              </a:ext>
            </a:extLst>
          </p:cNvPr>
          <p:cNvCxnSpPr>
            <a:cxnSpLocks/>
          </p:cNvCxnSpPr>
          <p:nvPr/>
        </p:nvCxnSpPr>
        <p:spPr>
          <a:xfrm rot="16200000" flipH="1">
            <a:off x="1512110" y="2804396"/>
            <a:ext cx="1673288" cy="255495"/>
          </a:xfrm>
          <a:prstGeom prst="bentConnector3">
            <a:avLst>
              <a:gd name="adj1" fmla="val 1899"/>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8ED34A-8F30-4431-A952-AEDC096F78E9}"/>
              </a:ext>
            </a:extLst>
          </p:cNvPr>
          <p:cNvPicPr>
            <a:picLocks noChangeAspect="1"/>
          </p:cNvPicPr>
          <p:nvPr/>
        </p:nvPicPr>
        <p:blipFill rotWithShape="1">
          <a:blip r:embed="rId2">
            <a:extLst>
              <a:ext uri="{28A0092B-C50C-407E-A947-70E740481C1C}">
                <a14:useLocalDpi xmlns:a14="http://schemas.microsoft.com/office/drawing/2010/main" val="0"/>
              </a:ext>
            </a:extLst>
          </a:blip>
          <a:srcRect l="39563" r="38522"/>
          <a:stretch/>
        </p:blipFill>
        <p:spPr>
          <a:xfrm>
            <a:off x="9663629" y="3641396"/>
            <a:ext cx="546146" cy="2153265"/>
          </a:xfrm>
          <a:prstGeom prst="rect">
            <a:avLst/>
          </a:prstGeom>
        </p:spPr>
      </p:pic>
      <p:pic>
        <p:nvPicPr>
          <p:cNvPr id="114" name="Picture 113">
            <a:extLst>
              <a:ext uri="{FF2B5EF4-FFF2-40B4-BE49-F238E27FC236}">
                <a16:creationId xmlns:a16="http://schemas.microsoft.com/office/drawing/2014/main" id="{D888462F-91C4-4E35-9983-3DC07EDAA54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7000"/>
                    </a14:imgEffect>
                  </a14:imgLayer>
                </a14:imgProps>
              </a:ext>
              <a:ext uri="{28A0092B-C50C-407E-A947-70E740481C1C}">
                <a14:useLocalDpi xmlns:a14="http://schemas.microsoft.com/office/drawing/2010/main" val="0"/>
              </a:ext>
            </a:extLst>
          </a:blip>
          <a:srcRect l="39561" r="37190"/>
          <a:stretch/>
        </p:blipFill>
        <p:spPr>
          <a:xfrm flipH="1">
            <a:off x="9760456" y="2746582"/>
            <a:ext cx="397395" cy="1281932"/>
          </a:xfrm>
          <a:prstGeom prst="rect">
            <a:avLst/>
          </a:prstGeom>
        </p:spPr>
      </p:pic>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rmAutofit fontScale="90000"/>
          </a:bodyPr>
          <a:lstStyle/>
          <a:p>
            <a:pPr algn="ctr"/>
            <a:r>
              <a:rPr lang="en-US" dirty="0"/>
              <a:t>REGENERATION EXAMPLE 4 :</a:t>
            </a:r>
            <a:br>
              <a:rPr lang="en-US" dirty="0"/>
            </a:br>
            <a:r>
              <a:rPr lang="en-US" dirty="0"/>
              <a:t>AQUIFER INJECTION</a:t>
            </a:r>
          </a:p>
        </p:txBody>
      </p:sp>
      <p:sp>
        <p:nvSpPr>
          <p:cNvPr id="6" name="Rectangle: Rounded Corners 5">
            <a:extLst>
              <a:ext uri="{FF2B5EF4-FFF2-40B4-BE49-F238E27FC236}">
                <a16:creationId xmlns:a16="http://schemas.microsoft.com/office/drawing/2014/main" id="{D8D59E3B-29E1-4644-8F38-9F83C44022FD}"/>
              </a:ext>
            </a:extLst>
          </p:cNvPr>
          <p:cNvSpPr/>
          <p:nvPr/>
        </p:nvSpPr>
        <p:spPr>
          <a:xfrm>
            <a:off x="3312354" y="4354325"/>
            <a:ext cx="4476915"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DEEP AQUIFER</a:t>
            </a:r>
          </a:p>
        </p:txBody>
      </p:sp>
      <p:sp>
        <p:nvSpPr>
          <p:cNvPr id="15" name="Rectangle: Rounded Corners 14">
            <a:extLst>
              <a:ext uri="{FF2B5EF4-FFF2-40B4-BE49-F238E27FC236}">
                <a16:creationId xmlns:a16="http://schemas.microsoft.com/office/drawing/2014/main" id="{A34BBB04-E879-490F-9049-424304E13C77}"/>
              </a:ext>
            </a:extLst>
          </p:cNvPr>
          <p:cNvSpPr/>
          <p:nvPr/>
        </p:nvSpPr>
        <p:spPr>
          <a:xfrm rot="5400000">
            <a:off x="7076347" y="5220374"/>
            <a:ext cx="1589950" cy="1641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BA5A8D-115B-4EC4-8328-528EB70B9BE9}"/>
              </a:ext>
            </a:extLst>
          </p:cNvPr>
          <p:cNvSpPr txBox="1"/>
          <p:nvPr/>
        </p:nvSpPr>
        <p:spPr>
          <a:xfrm>
            <a:off x="7137285" y="6246586"/>
            <a:ext cx="1731868" cy="369332"/>
          </a:xfrm>
          <a:prstGeom prst="rect">
            <a:avLst/>
          </a:prstGeom>
          <a:noFill/>
        </p:spPr>
        <p:txBody>
          <a:bodyPr wrap="square" rtlCol="0">
            <a:spAutoFit/>
          </a:bodyPr>
          <a:lstStyle/>
          <a:p>
            <a:r>
              <a:rPr lang="en-US" dirty="0"/>
              <a:t>CONSUMER</a:t>
            </a:r>
          </a:p>
        </p:txBody>
      </p:sp>
      <p:sp>
        <p:nvSpPr>
          <p:cNvPr id="18" name="Arrow: Right 17">
            <a:extLst>
              <a:ext uri="{FF2B5EF4-FFF2-40B4-BE49-F238E27FC236}">
                <a16:creationId xmlns:a16="http://schemas.microsoft.com/office/drawing/2014/main" id="{40960347-282F-4A51-913A-F2FA8CA3F12E}"/>
              </a:ext>
            </a:extLst>
          </p:cNvPr>
          <p:cNvSpPr/>
          <p:nvPr/>
        </p:nvSpPr>
        <p:spPr>
          <a:xfrm>
            <a:off x="3493971" y="4163563"/>
            <a:ext cx="5821479" cy="14530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789270" y="4354325"/>
            <a:ext cx="1731868"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63BE1A1-D837-4982-8B6E-AE7437DCA60C}"/>
              </a:ext>
            </a:extLst>
          </p:cNvPr>
          <p:cNvSpPr/>
          <p:nvPr/>
        </p:nvSpPr>
        <p:spPr>
          <a:xfrm>
            <a:off x="9377206" y="4690233"/>
            <a:ext cx="181325" cy="46992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169135" y="5973864"/>
            <a:ext cx="1361114" cy="369332"/>
          </a:xfrm>
          <a:prstGeom prst="rect">
            <a:avLst/>
          </a:prstGeom>
          <a:noFill/>
        </p:spPr>
        <p:txBody>
          <a:bodyPr wrap="square" rtlCol="0">
            <a:spAutoFit/>
          </a:bodyPr>
          <a:lstStyle/>
          <a:p>
            <a:r>
              <a:rPr lang="en-US" dirty="0"/>
              <a:t>WELL PUMP</a:t>
            </a:r>
          </a:p>
        </p:txBody>
      </p:sp>
      <p:sp>
        <p:nvSpPr>
          <p:cNvPr id="31" name="TextBox 30">
            <a:extLst>
              <a:ext uri="{FF2B5EF4-FFF2-40B4-BE49-F238E27FC236}">
                <a16:creationId xmlns:a16="http://schemas.microsoft.com/office/drawing/2014/main" id="{CD31ED59-4F86-4354-9A38-5D780CF59C48}"/>
              </a:ext>
            </a:extLst>
          </p:cNvPr>
          <p:cNvSpPr txBox="1"/>
          <p:nvPr/>
        </p:nvSpPr>
        <p:spPr>
          <a:xfrm>
            <a:off x="778337" y="5366290"/>
            <a:ext cx="2627658" cy="923330"/>
          </a:xfrm>
          <a:prstGeom prst="rect">
            <a:avLst/>
          </a:prstGeom>
          <a:noFill/>
        </p:spPr>
        <p:txBody>
          <a:bodyPr wrap="square" rtlCol="0">
            <a:spAutoFit/>
          </a:bodyPr>
          <a:lstStyle/>
          <a:p>
            <a:pPr algn="ctr"/>
            <a:r>
              <a:rPr lang="en-US" dirty="0"/>
              <a:t>WASTEWATER SECONDARY TERTIARY TREATMENT WATER </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7" name="Arrow: Curved Right 6">
            <a:extLst>
              <a:ext uri="{FF2B5EF4-FFF2-40B4-BE49-F238E27FC236}">
                <a16:creationId xmlns:a16="http://schemas.microsoft.com/office/drawing/2014/main" id="{C66A0D24-319D-4E3C-91B7-8300CEF21967}"/>
              </a:ext>
            </a:extLst>
          </p:cNvPr>
          <p:cNvSpPr/>
          <p:nvPr/>
        </p:nvSpPr>
        <p:spPr>
          <a:xfrm>
            <a:off x="9558531" y="2061117"/>
            <a:ext cx="611919" cy="469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EC5AD1D-C116-45A1-B74C-38E6B17DC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27" y="3768788"/>
            <a:ext cx="2627658" cy="1477328"/>
          </a:xfrm>
          <a:prstGeom prst="rect">
            <a:avLst/>
          </a:prstGeom>
        </p:spPr>
      </p:pic>
      <p:sp>
        <p:nvSpPr>
          <p:cNvPr id="32" name="Rectangle: Rounded Corners 31">
            <a:extLst>
              <a:ext uri="{FF2B5EF4-FFF2-40B4-BE49-F238E27FC236}">
                <a16:creationId xmlns:a16="http://schemas.microsoft.com/office/drawing/2014/main" id="{00024301-7F89-48A1-868A-64795E6D3D0B}"/>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33" name="Rectangle: Rounded Corners 32">
            <a:extLst>
              <a:ext uri="{FF2B5EF4-FFF2-40B4-BE49-F238E27FC236}">
                <a16:creationId xmlns:a16="http://schemas.microsoft.com/office/drawing/2014/main" id="{A158DBE8-4FE0-455B-97BA-42B45A4F7CC9}"/>
              </a:ext>
            </a:extLst>
          </p:cNvPr>
          <p:cNvSpPr/>
          <p:nvPr/>
        </p:nvSpPr>
        <p:spPr>
          <a:xfrm>
            <a:off x="6446520" y="287775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cxnSp>
        <p:nvCxnSpPr>
          <p:cNvPr id="29" name="Connector: Elbow 28">
            <a:extLst>
              <a:ext uri="{FF2B5EF4-FFF2-40B4-BE49-F238E27FC236}">
                <a16:creationId xmlns:a16="http://schemas.microsoft.com/office/drawing/2014/main" id="{A15D44DC-D403-452E-8E49-DB0912A1DEC9}"/>
              </a:ext>
            </a:extLst>
          </p:cNvPr>
          <p:cNvCxnSpPr>
            <a:cxnSpLocks/>
            <a:endCxn id="32" idx="3"/>
          </p:cNvCxnSpPr>
          <p:nvPr/>
        </p:nvCxnSpPr>
        <p:spPr>
          <a:xfrm rot="10800000">
            <a:off x="7871323" y="2004280"/>
            <a:ext cx="1583831" cy="1564423"/>
          </a:xfrm>
          <a:prstGeom prst="bentConnector3">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39BB716-01F3-443C-84D9-DCDCCF7825ED}"/>
              </a:ext>
            </a:extLst>
          </p:cNvPr>
          <p:cNvCxnSpPr>
            <a:cxnSpLocks/>
            <a:stCxn id="32" idx="2"/>
            <a:endCxn id="33" idx="0"/>
          </p:cNvCxnSpPr>
          <p:nvPr/>
        </p:nvCxnSpPr>
        <p:spPr>
          <a:xfrm>
            <a:off x="7158921" y="2503358"/>
            <a:ext cx="0" cy="374397"/>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10BA818-B316-4C36-88ED-38508459FC14}"/>
              </a:ext>
            </a:extLst>
          </p:cNvPr>
          <p:cNvCxnSpPr>
            <a:cxnSpLocks/>
            <a:stCxn id="33" idx="1"/>
          </p:cNvCxnSpPr>
          <p:nvPr/>
        </p:nvCxnSpPr>
        <p:spPr>
          <a:xfrm rot="10800000" flipV="1">
            <a:off x="2876550" y="3381384"/>
            <a:ext cx="3569970" cy="387403"/>
          </a:xfrm>
          <a:prstGeom prst="bentConnector3">
            <a:avLst>
              <a:gd name="adj1" fmla="val 99982"/>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9AF9E53-4BC4-4F4A-B226-B4ADBFF72B65}"/>
              </a:ext>
            </a:extLst>
          </p:cNvPr>
          <p:cNvSpPr txBox="1"/>
          <p:nvPr/>
        </p:nvSpPr>
        <p:spPr>
          <a:xfrm>
            <a:off x="10475752" y="2331083"/>
            <a:ext cx="1588869" cy="830997"/>
          </a:xfrm>
          <a:prstGeom prst="rect">
            <a:avLst/>
          </a:prstGeom>
          <a:noFill/>
          <a:ln w="12700">
            <a:solidFill>
              <a:srgbClr val="FF0000"/>
            </a:solidFill>
          </a:ln>
          <a:effectLst>
            <a:softEdge rad="0"/>
          </a:effectLst>
        </p:spPr>
        <p:txBody>
          <a:bodyPr wrap="square" rtlCol="0">
            <a:spAutoFit/>
          </a:bodyPr>
          <a:lstStyle/>
          <a:p>
            <a:pPr algn="ctr"/>
            <a:r>
              <a:rPr lang="en-US" sz="1600" dirty="0"/>
              <a:t>ASR VALVE</a:t>
            </a:r>
          </a:p>
          <a:p>
            <a:pPr algn="ctr"/>
            <a:r>
              <a:rPr lang="en-US" sz="1600" dirty="0"/>
              <a:t>OPEN 1-50 % </a:t>
            </a:r>
          </a:p>
          <a:p>
            <a:pPr algn="ctr"/>
            <a:r>
              <a:rPr lang="en-US" sz="1600" dirty="0"/>
              <a:t>SPIN MOTOR</a:t>
            </a:r>
          </a:p>
        </p:txBody>
      </p:sp>
      <p:sp>
        <p:nvSpPr>
          <p:cNvPr id="41" name="TextBox 40">
            <a:extLst>
              <a:ext uri="{FF2B5EF4-FFF2-40B4-BE49-F238E27FC236}">
                <a16:creationId xmlns:a16="http://schemas.microsoft.com/office/drawing/2014/main" id="{432A2262-7903-4BC3-92B0-8FBF4F4595EC}"/>
              </a:ext>
            </a:extLst>
          </p:cNvPr>
          <p:cNvSpPr txBox="1"/>
          <p:nvPr/>
        </p:nvSpPr>
        <p:spPr>
          <a:xfrm>
            <a:off x="10430233" y="3366794"/>
            <a:ext cx="1634455" cy="1323439"/>
          </a:xfrm>
          <a:prstGeom prst="rect">
            <a:avLst/>
          </a:prstGeom>
          <a:noFill/>
          <a:ln w="12700">
            <a:solidFill>
              <a:srgbClr val="FF0000"/>
            </a:solidFill>
          </a:ln>
        </p:spPr>
        <p:txBody>
          <a:bodyPr wrap="square" rtlCol="0">
            <a:spAutoFit/>
          </a:bodyPr>
          <a:lstStyle/>
          <a:p>
            <a:pPr algn="ctr"/>
            <a:r>
              <a:rPr lang="en-US" sz="1600" dirty="0"/>
              <a:t>ASR VALVE</a:t>
            </a:r>
          </a:p>
          <a:p>
            <a:pPr algn="ctr"/>
            <a:r>
              <a:rPr lang="en-US" sz="1600" dirty="0"/>
              <a:t>OPEN 51-100 %</a:t>
            </a:r>
          </a:p>
          <a:p>
            <a:pPr algn="ctr"/>
            <a:r>
              <a:rPr lang="en-US" sz="1600" dirty="0"/>
              <a:t>SPIN MOTOR &amp; AQUIFER INJECTION </a:t>
            </a:r>
          </a:p>
        </p:txBody>
      </p:sp>
      <p:cxnSp>
        <p:nvCxnSpPr>
          <p:cNvPr id="54" name="Connector: Elbow 53">
            <a:extLst>
              <a:ext uri="{FF2B5EF4-FFF2-40B4-BE49-F238E27FC236}">
                <a16:creationId xmlns:a16="http://schemas.microsoft.com/office/drawing/2014/main" id="{FE8DD357-2CD8-4456-B292-FDAD308D2FFD}"/>
              </a:ext>
            </a:extLst>
          </p:cNvPr>
          <p:cNvCxnSpPr>
            <a:cxnSpLocks/>
            <a:stCxn id="21" idx="1"/>
            <a:endCxn id="114" idx="1"/>
          </p:cNvCxnSpPr>
          <p:nvPr/>
        </p:nvCxnSpPr>
        <p:spPr>
          <a:xfrm rot="10800000" flipV="1">
            <a:off x="10157852" y="2746582"/>
            <a:ext cx="317901" cy="64096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23238AF-161C-4AD0-B512-B19A59157939}"/>
              </a:ext>
            </a:extLst>
          </p:cNvPr>
          <p:cNvCxnSpPr>
            <a:cxnSpLocks/>
            <a:stCxn id="41" idx="1"/>
            <a:endCxn id="114" idx="1"/>
          </p:cNvCxnSpPr>
          <p:nvPr/>
        </p:nvCxnSpPr>
        <p:spPr>
          <a:xfrm rot="10800000">
            <a:off x="10157851" y="3387548"/>
            <a:ext cx="272382" cy="640966"/>
          </a:xfrm>
          <a:prstGeom prst="bentConnector3">
            <a:avLst>
              <a:gd name="adj1" fmla="val 4125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C6B7DE7C-492F-4BB4-AF9D-CF49BC07FD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1960" y="3460915"/>
            <a:ext cx="324862" cy="232044"/>
          </a:xfrm>
          <a:prstGeom prst="rect">
            <a:avLst/>
          </a:prstGeom>
        </p:spPr>
      </p:pic>
      <p:sp>
        <p:nvSpPr>
          <p:cNvPr id="35" name="Arrow: Down 34">
            <a:extLst>
              <a:ext uri="{FF2B5EF4-FFF2-40B4-BE49-F238E27FC236}">
                <a16:creationId xmlns:a16="http://schemas.microsoft.com/office/drawing/2014/main" id="{C55B2352-F35A-475F-A924-988016F8BD02}"/>
              </a:ext>
            </a:extLst>
          </p:cNvPr>
          <p:cNvSpPr/>
          <p:nvPr/>
        </p:nvSpPr>
        <p:spPr>
          <a:xfrm>
            <a:off x="9377206" y="4687821"/>
            <a:ext cx="181325" cy="102114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1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par>
                                <p:cTn id="27" presetID="22" presetClass="entr" presetSubtype="2"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right)">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par>
                                <p:cTn id="38" presetID="22" presetClass="entr" presetSubtype="2"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right)">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up)">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righ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wipe(left)">
                                      <p:cBhvr>
                                        <p:cTn id="60" dur="500"/>
                                        <p:tgtEl>
                                          <p:spTgt spid="122"/>
                                        </p:tgtEl>
                                      </p:cBhvr>
                                    </p:animEffect>
                                  </p:childTnLst>
                                </p:cTn>
                              </p:par>
                              <p:par>
                                <p:cTn id="61" presetID="22" presetClass="entr" presetSubtype="8" fill="hold" nodeType="withEffect">
                                  <p:stCondLst>
                                    <p:cond delay="0"/>
                                  </p:stCondLst>
                                  <p:childTnLst>
                                    <p:set>
                                      <p:cBhvr>
                                        <p:cTn id="62" dur="1" fill="hold">
                                          <p:stCondLst>
                                            <p:cond delay="0"/>
                                          </p:stCondLst>
                                        </p:cTn>
                                        <p:tgtEl>
                                          <p:spTgt spid="128"/>
                                        </p:tgtEl>
                                        <p:attrNameLst>
                                          <p:attrName>style.visibility</p:attrName>
                                        </p:attrNameLst>
                                      </p:cBhvr>
                                      <p:to>
                                        <p:strVal val="visible"/>
                                      </p:to>
                                    </p:set>
                                    <p:animEffect transition="in" filter="wipe(left)">
                                      <p:cBhvr>
                                        <p:cTn id="6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7" grpId="0" animBg="1"/>
      <p:bldP spid="21" grpId="0" animBg="1"/>
      <p:bldP spid="41"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Elbow 3">
            <a:extLst>
              <a:ext uri="{FF2B5EF4-FFF2-40B4-BE49-F238E27FC236}">
                <a16:creationId xmlns:a16="http://schemas.microsoft.com/office/drawing/2014/main" id="{8CF85596-C0AE-4D58-AD59-DBA3868BE518}"/>
              </a:ext>
            </a:extLst>
          </p:cNvPr>
          <p:cNvCxnSpPr>
            <a:cxnSpLocks/>
            <a:stCxn id="8" idx="3"/>
            <a:endCxn id="44" idx="1"/>
          </p:cNvCxnSpPr>
          <p:nvPr/>
        </p:nvCxnSpPr>
        <p:spPr>
          <a:xfrm>
            <a:off x="2221007" y="1879021"/>
            <a:ext cx="4225513" cy="125258"/>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rmAutofit fontScale="90000"/>
          </a:bodyPr>
          <a:lstStyle/>
          <a:p>
            <a:pPr algn="ctr"/>
            <a:r>
              <a:rPr lang="en-US" dirty="0"/>
              <a:t>REGENERATION EXAMPLE 4 :</a:t>
            </a:r>
            <a:br>
              <a:rPr lang="en-US" dirty="0"/>
            </a:br>
            <a:r>
              <a:rPr lang="en-US" dirty="0"/>
              <a:t>AQUIFER RECOVERY</a:t>
            </a:r>
          </a:p>
        </p:txBody>
      </p:sp>
      <p:sp>
        <p:nvSpPr>
          <p:cNvPr id="6" name="Rectangle: Rounded Corners 5">
            <a:extLst>
              <a:ext uri="{FF2B5EF4-FFF2-40B4-BE49-F238E27FC236}">
                <a16:creationId xmlns:a16="http://schemas.microsoft.com/office/drawing/2014/main" id="{D8D59E3B-29E1-4644-8F38-9F83C44022FD}"/>
              </a:ext>
            </a:extLst>
          </p:cNvPr>
          <p:cNvSpPr/>
          <p:nvPr/>
        </p:nvSpPr>
        <p:spPr>
          <a:xfrm>
            <a:off x="3312354" y="4354325"/>
            <a:ext cx="4476915" cy="1453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DEEP AQUIFER</a:t>
            </a:r>
          </a:p>
        </p:txBody>
      </p:sp>
      <p:sp>
        <p:nvSpPr>
          <p:cNvPr id="15" name="Rectangle: Rounded Corners 14">
            <a:extLst>
              <a:ext uri="{FF2B5EF4-FFF2-40B4-BE49-F238E27FC236}">
                <a16:creationId xmlns:a16="http://schemas.microsoft.com/office/drawing/2014/main" id="{A34BBB04-E879-490F-9049-424304E13C77}"/>
              </a:ext>
            </a:extLst>
          </p:cNvPr>
          <p:cNvSpPr/>
          <p:nvPr/>
        </p:nvSpPr>
        <p:spPr>
          <a:xfrm rot="5400000">
            <a:off x="7076347" y="5220374"/>
            <a:ext cx="1589950" cy="16410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BA5A8D-115B-4EC4-8328-528EB70B9BE9}"/>
              </a:ext>
            </a:extLst>
          </p:cNvPr>
          <p:cNvSpPr txBox="1"/>
          <p:nvPr/>
        </p:nvSpPr>
        <p:spPr>
          <a:xfrm>
            <a:off x="7137285" y="6246586"/>
            <a:ext cx="1731868" cy="369332"/>
          </a:xfrm>
          <a:prstGeom prst="rect">
            <a:avLst/>
          </a:prstGeom>
          <a:noFill/>
        </p:spPr>
        <p:txBody>
          <a:bodyPr wrap="square" rtlCol="0">
            <a:spAutoFit/>
          </a:bodyPr>
          <a:lstStyle/>
          <a:p>
            <a:r>
              <a:rPr lang="en-US" dirty="0"/>
              <a:t>CONSUMER</a:t>
            </a:r>
          </a:p>
        </p:txBody>
      </p:sp>
      <p:sp>
        <p:nvSpPr>
          <p:cNvPr id="18" name="Arrow: Right 17">
            <a:extLst>
              <a:ext uri="{FF2B5EF4-FFF2-40B4-BE49-F238E27FC236}">
                <a16:creationId xmlns:a16="http://schemas.microsoft.com/office/drawing/2014/main" id="{40960347-282F-4A51-913A-F2FA8CA3F12E}"/>
              </a:ext>
            </a:extLst>
          </p:cNvPr>
          <p:cNvSpPr/>
          <p:nvPr/>
        </p:nvSpPr>
        <p:spPr>
          <a:xfrm rot="10800000">
            <a:off x="7980989" y="4163564"/>
            <a:ext cx="1443320" cy="15312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789270" y="4354325"/>
            <a:ext cx="1731868"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C1F524C-94DA-43FB-94C5-F8B67795ECEC}"/>
              </a:ext>
            </a:extLst>
          </p:cNvPr>
          <p:cNvSpPr/>
          <p:nvPr/>
        </p:nvSpPr>
        <p:spPr>
          <a:xfrm>
            <a:off x="8043724" y="4722191"/>
            <a:ext cx="164107" cy="133363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24" name="TextBox 23">
            <a:extLst>
              <a:ext uri="{FF2B5EF4-FFF2-40B4-BE49-F238E27FC236}">
                <a16:creationId xmlns:a16="http://schemas.microsoft.com/office/drawing/2014/main" id="{FD2F32F8-0161-43A2-9DE6-6F8A34B639AB}"/>
              </a:ext>
            </a:extLst>
          </p:cNvPr>
          <p:cNvSpPr txBox="1"/>
          <p:nvPr/>
        </p:nvSpPr>
        <p:spPr>
          <a:xfrm>
            <a:off x="778337" y="5366290"/>
            <a:ext cx="2627658" cy="923330"/>
          </a:xfrm>
          <a:prstGeom prst="rect">
            <a:avLst/>
          </a:prstGeom>
          <a:noFill/>
        </p:spPr>
        <p:txBody>
          <a:bodyPr wrap="square" rtlCol="0">
            <a:spAutoFit/>
          </a:bodyPr>
          <a:lstStyle/>
          <a:p>
            <a:pPr algn="ctr"/>
            <a:r>
              <a:rPr lang="en-US" dirty="0"/>
              <a:t>WASTEWATER SECONDARY TERTIARY TREATMENT WATER </a:t>
            </a:r>
          </a:p>
        </p:txBody>
      </p:sp>
      <p:pic>
        <p:nvPicPr>
          <p:cNvPr id="25" name="Picture 24">
            <a:extLst>
              <a:ext uri="{FF2B5EF4-FFF2-40B4-BE49-F238E27FC236}">
                <a16:creationId xmlns:a16="http://schemas.microsoft.com/office/drawing/2014/main" id="{42C1EF63-DC9D-4539-ADE5-68538F952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527" y="3768788"/>
            <a:ext cx="2627658" cy="1477328"/>
          </a:xfrm>
          <a:prstGeom prst="rect">
            <a:avLst/>
          </a:prstGeom>
        </p:spPr>
      </p:pic>
      <p:cxnSp>
        <p:nvCxnSpPr>
          <p:cNvPr id="16" name="Connector: Elbow 15">
            <a:extLst>
              <a:ext uri="{FF2B5EF4-FFF2-40B4-BE49-F238E27FC236}">
                <a16:creationId xmlns:a16="http://schemas.microsoft.com/office/drawing/2014/main" id="{EA7969F4-C1B5-451B-8715-BE4D630A9496}"/>
              </a:ext>
            </a:extLst>
          </p:cNvPr>
          <p:cNvCxnSpPr>
            <a:cxnSpLocks/>
            <a:stCxn id="44" idx="3"/>
          </p:cNvCxnSpPr>
          <p:nvPr/>
        </p:nvCxnSpPr>
        <p:spPr>
          <a:xfrm>
            <a:off x="7871322" y="2004279"/>
            <a:ext cx="1583829" cy="1564421"/>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2EF7E61-4C52-4665-A603-D0B7E36BC1ED}"/>
              </a:ext>
            </a:extLst>
          </p:cNvPr>
          <p:cNvPicPr>
            <a:picLocks noChangeAspect="1"/>
          </p:cNvPicPr>
          <p:nvPr/>
        </p:nvPicPr>
        <p:blipFill rotWithShape="1">
          <a:blip r:embed="rId4">
            <a:extLst>
              <a:ext uri="{28A0092B-C50C-407E-A947-70E740481C1C}">
                <a14:useLocalDpi xmlns:a14="http://schemas.microsoft.com/office/drawing/2010/main" val="0"/>
              </a:ext>
            </a:extLst>
          </a:blip>
          <a:srcRect l="39563" r="38522"/>
          <a:stretch/>
        </p:blipFill>
        <p:spPr>
          <a:xfrm>
            <a:off x="9663629" y="3641396"/>
            <a:ext cx="546146" cy="2153265"/>
          </a:xfrm>
          <a:prstGeom prst="rect">
            <a:avLst/>
          </a:prstGeom>
        </p:spPr>
      </p:pic>
      <p:sp>
        <p:nvSpPr>
          <p:cNvPr id="33" name="Arrow: Down 32">
            <a:extLst>
              <a:ext uri="{FF2B5EF4-FFF2-40B4-BE49-F238E27FC236}">
                <a16:creationId xmlns:a16="http://schemas.microsoft.com/office/drawing/2014/main" id="{86623B1D-C5A5-4C8C-B75B-51368DCC300A}"/>
              </a:ext>
            </a:extLst>
          </p:cNvPr>
          <p:cNvSpPr/>
          <p:nvPr/>
        </p:nvSpPr>
        <p:spPr>
          <a:xfrm rot="10800000">
            <a:off x="9371867" y="4722192"/>
            <a:ext cx="155889" cy="97166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D0AD3A9-0DF8-4817-8CB1-159D62C524F3}"/>
              </a:ext>
            </a:extLst>
          </p:cNvPr>
          <p:cNvSpPr txBox="1"/>
          <p:nvPr/>
        </p:nvSpPr>
        <p:spPr>
          <a:xfrm>
            <a:off x="9169135" y="5973864"/>
            <a:ext cx="1361114" cy="369332"/>
          </a:xfrm>
          <a:prstGeom prst="rect">
            <a:avLst/>
          </a:prstGeom>
          <a:noFill/>
        </p:spPr>
        <p:txBody>
          <a:bodyPr wrap="square" rtlCol="0">
            <a:spAutoFit/>
          </a:bodyPr>
          <a:lstStyle/>
          <a:p>
            <a:r>
              <a:rPr lang="en-US" dirty="0"/>
              <a:t>WELL PUMP</a:t>
            </a:r>
          </a:p>
        </p:txBody>
      </p:sp>
      <p:sp>
        <p:nvSpPr>
          <p:cNvPr id="37" name="TextBox 36">
            <a:extLst>
              <a:ext uri="{FF2B5EF4-FFF2-40B4-BE49-F238E27FC236}">
                <a16:creationId xmlns:a16="http://schemas.microsoft.com/office/drawing/2014/main" id="{B36D3EDA-8255-4FB5-BFA6-107BC2CF378A}"/>
              </a:ext>
            </a:extLst>
          </p:cNvPr>
          <p:cNvSpPr txBox="1"/>
          <p:nvPr/>
        </p:nvSpPr>
        <p:spPr>
          <a:xfrm>
            <a:off x="10421769" y="2839745"/>
            <a:ext cx="1588869" cy="1077218"/>
          </a:xfrm>
          <a:prstGeom prst="rect">
            <a:avLst/>
          </a:prstGeom>
          <a:noFill/>
          <a:ln w="12700">
            <a:solidFill>
              <a:srgbClr val="FF0000"/>
            </a:solidFill>
          </a:ln>
          <a:effectLst>
            <a:softEdge rad="0"/>
          </a:effectLst>
        </p:spPr>
        <p:txBody>
          <a:bodyPr wrap="square" rtlCol="0">
            <a:spAutoFit/>
          </a:bodyPr>
          <a:lstStyle/>
          <a:p>
            <a:pPr algn="ctr"/>
            <a:r>
              <a:rPr lang="en-US" sz="1600" dirty="0"/>
              <a:t>ASR VALVE</a:t>
            </a:r>
          </a:p>
          <a:p>
            <a:pPr algn="ctr"/>
            <a:r>
              <a:rPr lang="en-US" sz="1600" dirty="0"/>
              <a:t>CLOSED 100 % </a:t>
            </a:r>
          </a:p>
          <a:p>
            <a:pPr algn="ctr"/>
            <a:r>
              <a:rPr lang="en-US" sz="1600" dirty="0"/>
              <a:t>FOR PUMPING (RECOVERY)</a:t>
            </a:r>
          </a:p>
        </p:txBody>
      </p:sp>
      <p:cxnSp>
        <p:nvCxnSpPr>
          <p:cNvPr id="39" name="Connector: Elbow 38">
            <a:extLst>
              <a:ext uri="{FF2B5EF4-FFF2-40B4-BE49-F238E27FC236}">
                <a16:creationId xmlns:a16="http://schemas.microsoft.com/office/drawing/2014/main" id="{C5347BD0-BC72-49C1-92D4-01872DE153A9}"/>
              </a:ext>
            </a:extLst>
          </p:cNvPr>
          <p:cNvCxnSpPr>
            <a:cxnSpLocks/>
            <a:stCxn id="37" idx="1"/>
            <a:endCxn id="41" idx="1"/>
          </p:cNvCxnSpPr>
          <p:nvPr/>
        </p:nvCxnSpPr>
        <p:spPr>
          <a:xfrm rot="10800000">
            <a:off x="10157851" y="3387549"/>
            <a:ext cx="263918" cy="249"/>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B6D44CED-EFC6-4A89-AF3F-591B77C8D65B}"/>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7000"/>
                    </a14:imgEffect>
                  </a14:imgLayer>
                </a14:imgProps>
              </a:ext>
              <a:ext uri="{28A0092B-C50C-407E-A947-70E740481C1C}">
                <a14:useLocalDpi xmlns:a14="http://schemas.microsoft.com/office/drawing/2010/main" val="0"/>
              </a:ext>
            </a:extLst>
          </a:blip>
          <a:srcRect l="39561" r="37190"/>
          <a:stretch/>
        </p:blipFill>
        <p:spPr>
          <a:xfrm flipH="1">
            <a:off x="9760456" y="2746582"/>
            <a:ext cx="397395" cy="1281932"/>
          </a:xfrm>
          <a:prstGeom prst="rect">
            <a:avLst/>
          </a:prstGeom>
        </p:spPr>
      </p:pic>
      <p:pic>
        <p:nvPicPr>
          <p:cNvPr id="42" name="Picture 41">
            <a:extLst>
              <a:ext uri="{FF2B5EF4-FFF2-40B4-BE49-F238E27FC236}">
                <a16:creationId xmlns:a16="http://schemas.microsoft.com/office/drawing/2014/main" id="{1351B695-C2C0-4635-BED2-E2C4735533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1960" y="3460915"/>
            <a:ext cx="324862" cy="232044"/>
          </a:xfrm>
          <a:prstGeom prst="rect">
            <a:avLst/>
          </a:prstGeom>
        </p:spPr>
      </p:pic>
      <p:cxnSp>
        <p:nvCxnSpPr>
          <p:cNvPr id="43" name="Connector: Elbow 42">
            <a:extLst>
              <a:ext uri="{FF2B5EF4-FFF2-40B4-BE49-F238E27FC236}">
                <a16:creationId xmlns:a16="http://schemas.microsoft.com/office/drawing/2014/main" id="{042CD287-7861-45BA-AE27-B4D9024240A2}"/>
              </a:ext>
            </a:extLst>
          </p:cNvPr>
          <p:cNvCxnSpPr>
            <a:cxnSpLocks/>
          </p:cNvCxnSpPr>
          <p:nvPr/>
        </p:nvCxnSpPr>
        <p:spPr>
          <a:xfrm rot="16200000" flipH="1">
            <a:off x="1543732" y="2836019"/>
            <a:ext cx="1644334" cy="221202"/>
          </a:xfrm>
          <a:prstGeom prst="bentConnector3">
            <a:avLst>
              <a:gd name="adj1" fmla="val -387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7D8988A-8AA5-4199-9168-DFC010238BE8}"/>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45" name="Rectangle: Rounded Corners 44">
            <a:extLst>
              <a:ext uri="{FF2B5EF4-FFF2-40B4-BE49-F238E27FC236}">
                <a16:creationId xmlns:a16="http://schemas.microsoft.com/office/drawing/2014/main" id="{91AE3745-C4CF-46C6-AEF0-5104C1C5D83F}"/>
              </a:ext>
            </a:extLst>
          </p:cNvPr>
          <p:cNvSpPr/>
          <p:nvPr/>
        </p:nvSpPr>
        <p:spPr>
          <a:xfrm>
            <a:off x="6446520" y="287775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sp>
        <p:nvSpPr>
          <p:cNvPr id="48" name="Arrow: Curved Left 47">
            <a:extLst>
              <a:ext uri="{FF2B5EF4-FFF2-40B4-BE49-F238E27FC236}">
                <a16:creationId xmlns:a16="http://schemas.microsoft.com/office/drawing/2014/main" id="{D947A803-1965-45F9-B6AC-FB4E5043A98C}"/>
              </a:ext>
            </a:extLst>
          </p:cNvPr>
          <p:cNvSpPr/>
          <p:nvPr/>
        </p:nvSpPr>
        <p:spPr>
          <a:xfrm>
            <a:off x="9597856" y="1962537"/>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89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33"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F7041F-668C-4A30-8A33-65494768AE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0813" y="1544276"/>
            <a:ext cx="3716974" cy="4806641"/>
          </a:xfrm>
        </p:spPr>
      </p:pic>
      <p:sp>
        <p:nvSpPr>
          <p:cNvPr id="2" name="Title 1">
            <a:extLst>
              <a:ext uri="{FF2B5EF4-FFF2-40B4-BE49-F238E27FC236}">
                <a16:creationId xmlns:a16="http://schemas.microsoft.com/office/drawing/2014/main" id="{65260140-FF9D-4937-8E59-76734857B0DF}"/>
              </a:ext>
            </a:extLst>
          </p:cNvPr>
          <p:cNvSpPr>
            <a:spLocks noGrp="1"/>
          </p:cNvSpPr>
          <p:nvPr>
            <p:ph type="title"/>
          </p:nvPr>
        </p:nvSpPr>
        <p:spPr>
          <a:xfrm>
            <a:off x="1803070" y="388876"/>
            <a:ext cx="8585859" cy="1534927"/>
          </a:xfrm>
        </p:spPr>
        <p:txBody>
          <a:bodyPr/>
          <a:lstStyle/>
          <a:p>
            <a:pPr algn="ctr"/>
            <a:r>
              <a:rPr lang="en-US" dirty="0"/>
              <a:t>MADISON FARMS ECHO, OREGON ASR REGENERATION</a:t>
            </a:r>
          </a:p>
        </p:txBody>
      </p:sp>
      <p:sp>
        <p:nvSpPr>
          <p:cNvPr id="6" name="TextBox 5">
            <a:extLst>
              <a:ext uri="{FF2B5EF4-FFF2-40B4-BE49-F238E27FC236}">
                <a16:creationId xmlns:a16="http://schemas.microsoft.com/office/drawing/2014/main" id="{2EE9F9D8-FAE2-45C8-B23F-2E76B39BEA5E}"/>
              </a:ext>
            </a:extLst>
          </p:cNvPr>
          <p:cNvSpPr txBox="1"/>
          <p:nvPr/>
        </p:nvSpPr>
        <p:spPr>
          <a:xfrm>
            <a:off x="6387827" y="5268795"/>
            <a:ext cx="4334494" cy="1200329"/>
          </a:xfrm>
          <a:prstGeom prst="rect">
            <a:avLst/>
          </a:prstGeom>
          <a:noFill/>
        </p:spPr>
        <p:txBody>
          <a:bodyPr wrap="square" rtlCol="0">
            <a:spAutoFit/>
          </a:bodyPr>
          <a:lstStyle/>
          <a:p>
            <a:pPr algn="ctr"/>
            <a:r>
              <a:rPr lang="en-US" sz="2400" dirty="0"/>
              <a:t>200 HP MOTOR STARTING VFD &amp; 100 HP REGENERATION VFD WITH LOCAL CONTROL PANEL.</a:t>
            </a:r>
          </a:p>
        </p:txBody>
      </p:sp>
      <p:sp>
        <p:nvSpPr>
          <p:cNvPr id="7" name="TextBox 6">
            <a:extLst>
              <a:ext uri="{FF2B5EF4-FFF2-40B4-BE49-F238E27FC236}">
                <a16:creationId xmlns:a16="http://schemas.microsoft.com/office/drawing/2014/main" id="{CD4D0C03-AA05-4E1F-A37B-9563F236FEAF}"/>
              </a:ext>
            </a:extLst>
          </p:cNvPr>
          <p:cNvSpPr txBox="1"/>
          <p:nvPr/>
        </p:nvSpPr>
        <p:spPr>
          <a:xfrm>
            <a:off x="614293" y="5269304"/>
            <a:ext cx="5189881" cy="1200329"/>
          </a:xfrm>
          <a:prstGeom prst="rect">
            <a:avLst/>
          </a:prstGeom>
          <a:noFill/>
        </p:spPr>
        <p:txBody>
          <a:bodyPr wrap="square" rtlCol="0">
            <a:spAutoFit/>
          </a:bodyPr>
          <a:lstStyle/>
          <a:p>
            <a:pPr algn="ctr"/>
            <a:r>
              <a:rPr lang="en-US" sz="2400" dirty="0"/>
              <a:t>200 HP MOTOR WITH VERTICAL LINE SHAFT PUMP – 8” PIPE, AQUIFER LEVEL 520 FEET BELOW LAND SURFACE.</a:t>
            </a:r>
          </a:p>
        </p:txBody>
      </p:sp>
      <p:pic>
        <p:nvPicPr>
          <p:cNvPr id="9" name="Picture 8">
            <a:extLst>
              <a:ext uri="{FF2B5EF4-FFF2-40B4-BE49-F238E27FC236}">
                <a16:creationId xmlns:a16="http://schemas.microsoft.com/office/drawing/2014/main" id="{3BA33E2E-90B6-494E-825D-DA79541F3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49" y="2505694"/>
            <a:ext cx="4317340" cy="2428504"/>
          </a:xfrm>
          <a:prstGeom prst="rect">
            <a:avLst/>
          </a:prstGeom>
        </p:spPr>
      </p:pic>
    </p:spTree>
    <p:extLst>
      <p:ext uri="{BB962C8B-B14F-4D97-AF65-F5344CB8AC3E}">
        <p14:creationId xmlns:p14="http://schemas.microsoft.com/office/powerpoint/2010/main" val="143527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3B0A-BC70-45CE-9530-31FBE1589A58}"/>
              </a:ext>
            </a:extLst>
          </p:cNvPr>
          <p:cNvSpPr>
            <a:spLocks noGrp="1"/>
          </p:cNvSpPr>
          <p:nvPr>
            <p:ph type="title"/>
          </p:nvPr>
        </p:nvSpPr>
        <p:spPr>
          <a:xfrm>
            <a:off x="368135" y="365125"/>
            <a:ext cx="10985665" cy="1325563"/>
          </a:xfrm>
        </p:spPr>
        <p:txBody>
          <a:bodyPr>
            <a:normAutofit fontScale="90000"/>
          </a:bodyPr>
          <a:lstStyle/>
          <a:p>
            <a:pPr algn="ctr"/>
            <a:r>
              <a:rPr lang="en-US" dirty="0"/>
              <a:t>200 HP MOTOR STARTING DRIVE (VFD) – RIGHT</a:t>
            </a:r>
            <a:br>
              <a:rPr lang="en-US" dirty="0"/>
            </a:br>
            <a:r>
              <a:rPr lang="en-US" dirty="0"/>
              <a:t>100 HP POWER REGENERATION DRIVE (VFD) - LEFT</a:t>
            </a:r>
          </a:p>
        </p:txBody>
      </p:sp>
      <p:pic>
        <p:nvPicPr>
          <p:cNvPr id="5" name="Content Placeholder 4">
            <a:extLst>
              <a:ext uri="{FF2B5EF4-FFF2-40B4-BE49-F238E27FC236}">
                <a16:creationId xmlns:a16="http://schemas.microsoft.com/office/drawing/2014/main" id="{27471183-334F-4FF6-B772-777975FFD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71225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451F-D841-4ED0-87E7-4DE44889A2D9}"/>
              </a:ext>
            </a:extLst>
          </p:cNvPr>
          <p:cNvSpPr>
            <a:spLocks noGrp="1"/>
          </p:cNvSpPr>
          <p:nvPr>
            <p:ph type="title"/>
          </p:nvPr>
        </p:nvSpPr>
        <p:spPr/>
        <p:txBody>
          <a:bodyPr/>
          <a:lstStyle/>
          <a:p>
            <a:pPr algn="ctr"/>
            <a:r>
              <a:rPr lang="en-US" dirty="0"/>
              <a:t>MADISON FARMS : SHALLOW WELL AND DEEP WELL ASR REGENERATION</a:t>
            </a:r>
          </a:p>
        </p:txBody>
      </p:sp>
      <p:pic>
        <p:nvPicPr>
          <p:cNvPr id="5" name="Content Placeholder 4">
            <a:extLst>
              <a:ext uri="{FF2B5EF4-FFF2-40B4-BE49-F238E27FC236}">
                <a16:creationId xmlns:a16="http://schemas.microsoft.com/office/drawing/2014/main" id="{693A1152-13D5-4463-85F1-21CB3B176E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913" y="1782763"/>
            <a:ext cx="7983939" cy="4845215"/>
          </a:xfrm>
        </p:spPr>
      </p:pic>
      <p:pic>
        <p:nvPicPr>
          <p:cNvPr id="6" name="Picture 5">
            <a:extLst>
              <a:ext uri="{FF2B5EF4-FFF2-40B4-BE49-F238E27FC236}">
                <a16:creationId xmlns:a16="http://schemas.microsoft.com/office/drawing/2014/main" id="{6BBB26EF-C68C-449C-9ED8-B019B8881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759" y="6247891"/>
            <a:ext cx="532123" cy="380087"/>
          </a:xfrm>
          <a:prstGeom prst="rect">
            <a:avLst/>
          </a:prstGeom>
        </p:spPr>
      </p:pic>
    </p:spTree>
    <p:extLst>
      <p:ext uri="{BB962C8B-B14F-4D97-AF65-F5344CB8AC3E}">
        <p14:creationId xmlns:p14="http://schemas.microsoft.com/office/powerpoint/2010/main" val="289223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DD1F-F317-4747-AB6D-15988BD680DE}"/>
              </a:ext>
            </a:extLst>
          </p:cNvPr>
          <p:cNvSpPr>
            <a:spLocks noGrp="1"/>
          </p:cNvSpPr>
          <p:nvPr>
            <p:ph type="title"/>
          </p:nvPr>
        </p:nvSpPr>
        <p:spPr/>
        <p:txBody>
          <a:bodyPr/>
          <a:lstStyle/>
          <a:p>
            <a:r>
              <a:rPr lang="en-US" dirty="0"/>
              <a:t>LOCAL CONTROL PANEL HMI SCREEN NO. 1</a:t>
            </a:r>
          </a:p>
        </p:txBody>
      </p:sp>
      <p:pic>
        <p:nvPicPr>
          <p:cNvPr id="9" name="Picture 8">
            <a:extLst>
              <a:ext uri="{FF2B5EF4-FFF2-40B4-BE49-F238E27FC236}">
                <a16:creationId xmlns:a16="http://schemas.microsoft.com/office/drawing/2014/main" id="{7D141C28-FD71-421B-BC18-6405FE4AA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980" y="1754715"/>
            <a:ext cx="10168169" cy="4738160"/>
          </a:xfrm>
          <a:prstGeom prst="rect">
            <a:avLst/>
          </a:prstGeom>
        </p:spPr>
      </p:pic>
    </p:spTree>
    <p:extLst>
      <p:ext uri="{BB962C8B-B14F-4D97-AF65-F5344CB8AC3E}">
        <p14:creationId xmlns:p14="http://schemas.microsoft.com/office/powerpoint/2010/main" val="274414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FE05-7C72-4C45-8D03-6C157138F2A7}"/>
              </a:ext>
            </a:extLst>
          </p:cNvPr>
          <p:cNvSpPr>
            <a:spLocks noGrp="1"/>
          </p:cNvSpPr>
          <p:nvPr>
            <p:ph type="title"/>
          </p:nvPr>
        </p:nvSpPr>
        <p:spPr/>
        <p:txBody>
          <a:bodyPr/>
          <a:lstStyle/>
          <a:p>
            <a:r>
              <a:rPr lang="en-US" dirty="0"/>
              <a:t>LOCAL CONTROL PANEL HMI SCREEN NO. 2</a:t>
            </a:r>
          </a:p>
        </p:txBody>
      </p:sp>
      <p:pic>
        <p:nvPicPr>
          <p:cNvPr id="5" name="Content Placeholder 4">
            <a:extLst>
              <a:ext uri="{FF2B5EF4-FFF2-40B4-BE49-F238E27FC236}">
                <a16:creationId xmlns:a16="http://schemas.microsoft.com/office/drawing/2014/main" id="{9EEF893D-D99F-454F-BB95-5735E76F29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91247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137A-4941-47CE-B5CD-5B64E961A2A9}"/>
              </a:ext>
            </a:extLst>
          </p:cNvPr>
          <p:cNvSpPr>
            <a:spLocks noGrp="1"/>
          </p:cNvSpPr>
          <p:nvPr>
            <p:ph type="title"/>
          </p:nvPr>
        </p:nvSpPr>
        <p:spPr/>
        <p:txBody>
          <a:bodyPr/>
          <a:lstStyle/>
          <a:p>
            <a:r>
              <a:rPr lang="en-US" dirty="0"/>
              <a:t>LOCAL CONTROL PANEL HMI SCREEN NO. 3</a:t>
            </a:r>
          </a:p>
        </p:txBody>
      </p:sp>
      <p:pic>
        <p:nvPicPr>
          <p:cNvPr id="5" name="Content Placeholder 4">
            <a:extLst>
              <a:ext uri="{FF2B5EF4-FFF2-40B4-BE49-F238E27FC236}">
                <a16:creationId xmlns:a16="http://schemas.microsoft.com/office/drawing/2014/main" id="{ABF2A8F3-D4C3-4703-BA92-8C947031A3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56135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3E22C4E-99B7-4EAD-8948-54BF065872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828" b="183"/>
          <a:stretch/>
        </p:blipFill>
        <p:spPr>
          <a:xfrm>
            <a:off x="0" y="283190"/>
            <a:ext cx="12192000" cy="6335973"/>
          </a:xfrm>
        </p:spPr>
      </p:pic>
    </p:spTree>
    <p:extLst>
      <p:ext uri="{BB962C8B-B14F-4D97-AF65-F5344CB8AC3E}">
        <p14:creationId xmlns:p14="http://schemas.microsoft.com/office/powerpoint/2010/main" val="307069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6520-B250-4EC5-B5FC-33BAAD6D2C21}"/>
              </a:ext>
            </a:extLst>
          </p:cNvPr>
          <p:cNvSpPr>
            <a:spLocks noGrp="1"/>
          </p:cNvSpPr>
          <p:nvPr>
            <p:ph type="title"/>
          </p:nvPr>
        </p:nvSpPr>
        <p:spPr/>
        <p:txBody>
          <a:bodyPr/>
          <a:lstStyle/>
          <a:p>
            <a:r>
              <a:rPr lang="en-US" dirty="0"/>
              <a:t>WHAT IS AR AND ASR?</a:t>
            </a:r>
          </a:p>
        </p:txBody>
      </p:sp>
      <p:sp>
        <p:nvSpPr>
          <p:cNvPr id="3" name="Content Placeholder 2">
            <a:extLst>
              <a:ext uri="{FF2B5EF4-FFF2-40B4-BE49-F238E27FC236}">
                <a16:creationId xmlns:a16="http://schemas.microsoft.com/office/drawing/2014/main" id="{400AEE19-228D-4545-AFE6-40E37B9B6CA5}"/>
              </a:ext>
            </a:extLst>
          </p:cNvPr>
          <p:cNvSpPr>
            <a:spLocks noGrp="1"/>
          </p:cNvSpPr>
          <p:nvPr>
            <p:ph idx="1"/>
          </p:nvPr>
        </p:nvSpPr>
        <p:spPr>
          <a:xfrm>
            <a:off x="838200" y="1690688"/>
            <a:ext cx="10388600" cy="2957512"/>
          </a:xfrm>
        </p:spPr>
        <p:txBody>
          <a:bodyPr/>
          <a:lstStyle/>
          <a:p>
            <a:pPr marL="0" indent="0">
              <a:buNone/>
            </a:pPr>
            <a:r>
              <a:rPr lang="en-US" dirty="0"/>
              <a:t>Aquifer recharge (AR) and aquifer storage and recovery (ASR) are manmade processes or natural processes enhanced by humans that convey water underground. The processes replenish ground water stored in aquifers for beneficial purposes. Although AR and ASR are often used interchangeably, they are separate processes with distinct objectives. AR is used solely to replenish water in aquifers. ASR is used to store water, which is later recovered for use.</a:t>
            </a:r>
          </a:p>
        </p:txBody>
      </p:sp>
      <p:sp>
        <p:nvSpPr>
          <p:cNvPr id="4" name="TextBox 3">
            <a:extLst>
              <a:ext uri="{FF2B5EF4-FFF2-40B4-BE49-F238E27FC236}">
                <a16:creationId xmlns:a16="http://schemas.microsoft.com/office/drawing/2014/main" id="{53C4CDC4-7903-41AC-9F50-3FC5DAEB4B06}"/>
              </a:ext>
            </a:extLst>
          </p:cNvPr>
          <p:cNvSpPr txBox="1"/>
          <p:nvPr/>
        </p:nvSpPr>
        <p:spPr>
          <a:xfrm>
            <a:off x="4419600" y="5842000"/>
            <a:ext cx="6934200" cy="369332"/>
          </a:xfrm>
          <a:prstGeom prst="rect">
            <a:avLst/>
          </a:prstGeom>
          <a:noFill/>
        </p:spPr>
        <p:txBody>
          <a:bodyPr wrap="square" rtlCol="0">
            <a:spAutoFit/>
          </a:bodyPr>
          <a:lstStyle/>
          <a:p>
            <a:r>
              <a:rPr lang="en-US" dirty="0"/>
              <a:t>www.epa.gov/uic/aquifer-recharge-and-aquifer-storage-and-recovery</a:t>
            </a:r>
          </a:p>
        </p:txBody>
      </p:sp>
    </p:spTree>
    <p:extLst>
      <p:ext uri="{BB962C8B-B14F-4D97-AF65-F5344CB8AC3E}">
        <p14:creationId xmlns:p14="http://schemas.microsoft.com/office/powerpoint/2010/main" val="152110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0C56-936C-4A17-A76B-2D2F5E14BAC7}"/>
              </a:ext>
            </a:extLst>
          </p:cNvPr>
          <p:cNvSpPr>
            <a:spLocks noGrp="1"/>
          </p:cNvSpPr>
          <p:nvPr>
            <p:ph type="title"/>
          </p:nvPr>
        </p:nvSpPr>
        <p:spPr>
          <a:xfrm>
            <a:off x="423080" y="365125"/>
            <a:ext cx="11409529" cy="1095185"/>
          </a:xfrm>
        </p:spPr>
        <p:txBody>
          <a:bodyPr>
            <a:normAutofit/>
          </a:bodyPr>
          <a:lstStyle/>
          <a:p>
            <a:pPr algn="ctr"/>
            <a:r>
              <a:rPr lang="en-US" dirty="0"/>
              <a:t>CITY OF PENDLETON,OREGON WELL NO. 14</a:t>
            </a:r>
          </a:p>
        </p:txBody>
      </p:sp>
      <p:sp>
        <p:nvSpPr>
          <p:cNvPr id="3" name="Content Placeholder 2">
            <a:extLst>
              <a:ext uri="{FF2B5EF4-FFF2-40B4-BE49-F238E27FC236}">
                <a16:creationId xmlns:a16="http://schemas.microsoft.com/office/drawing/2014/main" id="{7BB99D10-4C03-471D-9924-D45BD02F3300}"/>
              </a:ext>
            </a:extLst>
          </p:cNvPr>
          <p:cNvSpPr>
            <a:spLocks noGrp="1"/>
          </p:cNvSpPr>
          <p:nvPr>
            <p:ph idx="1"/>
          </p:nvPr>
        </p:nvSpPr>
        <p:spPr>
          <a:xfrm>
            <a:off x="688622" y="1541124"/>
            <a:ext cx="10848622" cy="4951751"/>
          </a:xfrm>
        </p:spPr>
        <p:txBody>
          <a:bodyPr/>
          <a:lstStyle/>
          <a:p>
            <a:r>
              <a:rPr lang="en-US" sz="3200" dirty="0"/>
              <a:t>WELL NO. 14</a:t>
            </a:r>
          </a:p>
          <a:p>
            <a:pPr lvl="1"/>
            <a:r>
              <a:rPr lang="en-US" sz="2800" dirty="0"/>
              <a:t>100 HP MOTOR</a:t>
            </a:r>
          </a:p>
          <a:p>
            <a:pPr lvl="1"/>
            <a:r>
              <a:rPr lang="en-US" sz="2800" dirty="0"/>
              <a:t>100 HP VFD STARTER</a:t>
            </a:r>
          </a:p>
          <a:p>
            <a:pPr lvl="1"/>
            <a:r>
              <a:rPr lang="en-US" sz="2800" dirty="0"/>
              <a:t>100 HP VFD REGENERATION DRIVE</a:t>
            </a:r>
          </a:p>
          <a:p>
            <a:pPr lvl="1"/>
            <a:r>
              <a:rPr lang="en-US" sz="2800" dirty="0"/>
              <a:t>12” PIPING</a:t>
            </a:r>
          </a:p>
          <a:p>
            <a:pPr lvl="1"/>
            <a:r>
              <a:rPr lang="en-US" sz="2800" dirty="0"/>
              <a:t>AQUIFER LEVEL 277 FEET </a:t>
            </a:r>
          </a:p>
          <a:p>
            <a:pPr marL="457200" lvl="1" indent="0">
              <a:buNone/>
            </a:pPr>
            <a:r>
              <a:rPr lang="en-US" sz="2800" dirty="0"/>
              <a:t>   BELOW LAND SURFACE</a:t>
            </a:r>
          </a:p>
          <a:p>
            <a:pPr lvl="1"/>
            <a:endParaRPr lang="en-US" sz="2800" dirty="0"/>
          </a:p>
        </p:txBody>
      </p:sp>
      <p:pic>
        <p:nvPicPr>
          <p:cNvPr id="7" name="Picture 6">
            <a:extLst>
              <a:ext uri="{FF2B5EF4-FFF2-40B4-BE49-F238E27FC236}">
                <a16:creationId xmlns:a16="http://schemas.microsoft.com/office/drawing/2014/main" id="{ED9B6813-8996-42B0-8355-9DB771AF2C97}"/>
              </a:ext>
            </a:extLst>
          </p:cNvPr>
          <p:cNvPicPr>
            <a:picLocks noChangeAspect="1"/>
          </p:cNvPicPr>
          <p:nvPr/>
        </p:nvPicPr>
        <p:blipFill rotWithShape="1">
          <a:blip r:embed="rId2">
            <a:extLst>
              <a:ext uri="{28A0092B-C50C-407E-A947-70E740481C1C}">
                <a14:useLocalDpi xmlns:a14="http://schemas.microsoft.com/office/drawing/2010/main" val="0"/>
              </a:ext>
            </a:extLst>
          </a:blip>
          <a:srcRect t="12583" b="27961"/>
          <a:stretch/>
        </p:blipFill>
        <p:spPr>
          <a:xfrm>
            <a:off x="6913341" y="1541124"/>
            <a:ext cx="4095353" cy="3155054"/>
          </a:xfrm>
          <a:prstGeom prst="rect">
            <a:avLst/>
          </a:prstGeom>
        </p:spPr>
      </p:pic>
      <p:pic>
        <p:nvPicPr>
          <p:cNvPr id="9" name="Picture 8">
            <a:extLst>
              <a:ext uri="{FF2B5EF4-FFF2-40B4-BE49-F238E27FC236}">
                <a16:creationId xmlns:a16="http://schemas.microsoft.com/office/drawing/2014/main" id="{E04877A2-BD6E-432D-8AFC-0F9A90317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58440"/>
            <a:ext cx="5572872" cy="1393218"/>
          </a:xfrm>
          <a:prstGeom prst="rect">
            <a:avLst/>
          </a:prstGeom>
        </p:spPr>
      </p:pic>
      <p:sp>
        <p:nvSpPr>
          <p:cNvPr id="10" name="TextBox 9">
            <a:extLst>
              <a:ext uri="{FF2B5EF4-FFF2-40B4-BE49-F238E27FC236}">
                <a16:creationId xmlns:a16="http://schemas.microsoft.com/office/drawing/2014/main" id="{C06D0005-67D3-4834-BAEC-347F1E6F3373}"/>
              </a:ext>
            </a:extLst>
          </p:cNvPr>
          <p:cNvSpPr txBox="1"/>
          <p:nvPr/>
        </p:nvSpPr>
        <p:spPr>
          <a:xfrm>
            <a:off x="7931649" y="5054885"/>
            <a:ext cx="3422151" cy="1200329"/>
          </a:xfrm>
          <a:prstGeom prst="rect">
            <a:avLst/>
          </a:prstGeom>
          <a:noFill/>
        </p:spPr>
        <p:txBody>
          <a:bodyPr wrap="square" rtlCol="0">
            <a:spAutoFit/>
          </a:bodyPr>
          <a:lstStyle/>
          <a:p>
            <a:pPr algn="ctr"/>
            <a:r>
              <a:rPr lang="en-US" dirty="0"/>
              <a:t>WELL DATA PROVIDED BY </a:t>
            </a:r>
          </a:p>
          <a:p>
            <a:pPr algn="ctr"/>
            <a:r>
              <a:rPr lang="en-US" dirty="0"/>
              <a:t>TIM SMITH </a:t>
            </a:r>
          </a:p>
          <a:p>
            <a:pPr algn="ctr"/>
            <a:r>
              <a:rPr lang="en-US" dirty="0"/>
              <a:t>WATER DEPARTMENT SUPERINTENDENT</a:t>
            </a:r>
          </a:p>
        </p:txBody>
      </p:sp>
    </p:spTree>
    <p:extLst>
      <p:ext uri="{BB962C8B-B14F-4D97-AF65-F5344CB8AC3E}">
        <p14:creationId xmlns:p14="http://schemas.microsoft.com/office/powerpoint/2010/main" val="120191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7239A58-56EF-47D6-88CD-764371E962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776" y="-14055"/>
            <a:ext cx="10620447" cy="6872055"/>
          </a:xfrm>
        </p:spPr>
      </p:pic>
    </p:spTree>
    <p:extLst>
      <p:ext uri="{BB962C8B-B14F-4D97-AF65-F5344CB8AC3E}">
        <p14:creationId xmlns:p14="http://schemas.microsoft.com/office/powerpoint/2010/main" val="412850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EDB8CCA-23F8-4121-8439-B8A92DFAE1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37" y="0"/>
            <a:ext cx="10598726" cy="6858000"/>
          </a:xfrm>
        </p:spPr>
      </p:pic>
    </p:spTree>
    <p:extLst>
      <p:ext uri="{BB962C8B-B14F-4D97-AF65-F5344CB8AC3E}">
        <p14:creationId xmlns:p14="http://schemas.microsoft.com/office/powerpoint/2010/main" val="3757605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3DFDDA-854F-4BFD-8CAA-BF81C2DD79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502" y="29101"/>
            <a:ext cx="10590662" cy="6852782"/>
          </a:xfrm>
        </p:spPr>
      </p:pic>
      <p:pic>
        <p:nvPicPr>
          <p:cNvPr id="7" name="Picture 6">
            <a:extLst>
              <a:ext uri="{FF2B5EF4-FFF2-40B4-BE49-F238E27FC236}">
                <a16:creationId xmlns:a16="http://schemas.microsoft.com/office/drawing/2014/main" id="{8B22408C-FBF6-4AAB-A695-5D28A9466023}"/>
              </a:ext>
            </a:extLst>
          </p:cNvPr>
          <p:cNvPicPr>
            <a:picLocks noChangeAspect="1"/>
          </p:cNvPicPr>
          <p:nvPr/>
        </p:nvPicPr>
        <p:blipFill rotWithShape="1">
          <a:blip r:embed="rId3">
            <a:extLst>
              <a:ext uri="{28A0092B-C50C-407E-A947-70E740481C1C}">
                <a14:useLocalDpi xmlns:a14="http://schemas.microsoft.com/office/drawing/2010/main" val="0"/>
              </a:ext>
            </a:extLst>
          </a:blip>
          <a:srcRect b="9524"/>
          <a:stretch/>
        </p:blipFill>
        <p:spPr>
          <a:xfrm>
            <a:off x="2986087" y="6212341"/>
            <a:ext cx="6219825" cy="336097"/>
          </a:xfrm>
          <a:prstGeom prst="rect">
            <a:avLst/>
          </a:prstGeom>
        </p:spPr>
      </p:pic>
    </p:spTree>
    <p:extLst>
      <p:ext uri="{BB962C8B-B14F-4D97-AF65-F5344CB8AC3E}">
        <p14:creationId xmlns:p14="http://schemas.microsoft.com/office/powerpoint/2010/main" val="351704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DCC978-28EA-48ED-9BBB-67D420A67A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545" y="56823"/>
            <a:ext cx="10510909" cy="6801177"/>
          </a:xfrm>
        </p:spPr>
      </p:pic>
      <p:pic>
        <p:nvPicPr>
          <p:cNvPr id="6" name="Picture 5">
            <a:extLst>
              <a:ext uri="{FF2B5EF4-FFF2-40B4-BE49-F238E27FC236}">
                <a16:creationId xmlns:a16="http://schemas.microsoft.com/office/drawing/2014/main" id="{C78B3492-6716-4FBA-8E73-652FC36A9D75}"/>
              </a:ext>
            </a:extLst>
          </p:cNvPr>
          <p:cNvPicPr>
            <a:picLocks noChangeAspect="1"/>
          </p:cNvPicPr>
          <p:nvPr/>
        </p:nvPicPr>
        <p:blipFill rotWithShape="1">
          <a:blip r:embed="rId3"/>
          <a:srcRect t="1" b="12820"/>
          <a:stretch/>
        </p:blipFill>
        <p:spPr>
          <a:xfrm>
            <a:off x="2986086" y="6291262"/>
            <a:ext cx="6219825" cy="323851"/>
          </a:xfrm>
          <a:prstGeom prst="rect">
            <a:avLst/>
          </a:prstGeom>
        </p:spPr>
      </p:pic>
      <p:sp>
        <p:nvSpPr>
          <p:cNvPr id="7" name="Rectangle 6">
            <a:extLst>
              <a:ext uri="{FF2B5EF4-FFF2-40B4-BE49-F238E27FC236}">
                <a16:creationId xmlns:a16="http://schemas.microsoft.com/office/drawing/2014/main" id="{459E2FB0-2DA1-4808-ABEC-EC7169D800B9}"/>
              </a:ext>
            </a:extLst>
          </p:cNvPr>
          <p:cNvSpPr/>
          <p:nvPr/>
        </p:nvSpPr>
        <p:spPr>
          <a:xfrm>
            <a:off x="4630057" y="5815013"/>
            <a:ext cx="2770868" cy="164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48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8CDFEB-5669-452B-978B-2CD1A69B4A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37" y="0"/>
            <a:ext cx="10598726" cy="6858000"/>
          </a:xfrm>
        </p:spPr>
      </p:pic>
      <p:pic>
        <p:nvPicPr>
          <p:cNvPr id="6" name="Picture 5">
            <a:extLst>
              <a:ext uri="{FF2B5EF4-FFF2-40B4-BE49-F238E27FC236}">
                <a16:creationId xmlns:a16="http://schemas.microsoft.com/office/drawing/2014/main" id="{E0A9EDA9-6F68-40AE-AED5-403E6FC1D225}"/>
              </a:ext>
            </a:extLst>
          </p:cNvPr>
          <p:cNvPicPr>
            <a:picLocks noChangeAspect="1"/>
          </p:cNvPicPr>
          <p:nvPr/>
        </p:nvPicPr>
        <p:blipFill rotWithShape="1">
          <a:blip r:embed="rId3"/>
          <a:srcRect t="1" b="13145"/>
          <a:stretch/>
        </p:blipFill>
        <p:spPr>
          <a:xfrm>
            <a:off x="2740427" y="6201984"/>
            <a:ext cx="6219825" cy="322642"/>
          </a:xfrm>
          <a:prstGeom prst="rect">
            <a:avLst/>
          </a:prstGeom>
        </p:spPr>
      </p:pic>
      <p:sp>
        <p:nvSpPr>
          <p:cNvPr id="7" name="Rectangle 6">
            <a:extLst>
              <a:ext uri="{FF2B5EF4-FFF2-40B4-BE49-F238E27FC236}">
                <a16:creationId xmlns:a16="http://schemas.microsoft.com/office/drawing/2014/main" id="{B6073D51-C05C-4266-8777-439830F95E86}"/>
              </a:ext>
            </a:extLst>
          </p:cNvPr>
          <p:cNvSpPr/>
          <p:nvPr/>
        </p:nvSpPr>
        <p:spPr>
          <a:xfrm>
            <a:off x="4630058" y="5548313"/>
            <a:ext cx="3028042" cy="164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71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F6B681-44DF-4ABA-8851-E5197C0788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845" y="0"/>
            <a:ext cx="10604310" cy="6861613"/>
          </a:xfrm>
        </p:spPr>
      </p:pic>
      <p:pic>
        <p:nvPicPr>
          <p:cNvPr id="6" name="Picture 5">
            <a:extLst>
              <a:ext uri="{FF2B5EF4-FFF2-40B4-BE49-F238E27FC236}">
                <a16:creationId xmlns:a16="http://schemas.microsoft.com/office/drawing/2014/main" id="{DD435643-C49E-4199-AC39-6B043F1316EB}"/>
              </a:ext>
            </a:extLst>
          </p:cNvPr>
          <p:cNvPicPr>
            <a:picLocks noChangeAspect="1"/>
          </p:cNvPicPr>
          <p:nvPr/>
        </p:nvPicPr>
        <p:blipFill rotWithShape="1">
          <a:blip r:embed="rId3"/>
          <a:srcRect b="13616"/>
          <a:stretch/>
        </p:blipFill>
        <p:spPr>
          <a:xfrm>
            <a:off x="3066595" y="5968780"/>
            <a:ext cx="6219825" cy="320895"/>
          </a:xfrm>
          <a:prstGeom prst="rect">
            <a:avLst/>
          </a:prstGeom>
        </p:spPr>
      </p:pic>
      <p:sp>
        <p:nvSpPr>
          <p:cNvPr id="7" name="Rectangle 6">
            <a:extLst>
              <a:ext uri="{FF2B5EF4-FFF2-40B4-BE49-F238E27FC236}">
                <a16:creationId xmlns:a16="http://schemas.microsoft.com/office/drawing/2014/main" id="{3D93DC2A-0E2D-421F-A32F-C2A25B15AD6C}"/>
              </a:ext>
            </a:extLst>
          </p:cNvPr>
          <p:cNvSpPr/>
          <p:nvPr/>
        </p:nvSpPr>
        <p:spPr>
          <a:xfrm>
            <a:off x="5001079" y="5374626"/>
            <a:ext cx="2770868" cy="164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09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1D84BF-C5E2-49C1-B268-9D8F961F9C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37" y="0"/>
            <a:ext cx="10598726" cy="6858000"/>
          </a:xfrm>
        </p:spPr>
      </p:pic>
      <p:pic>
        <p:nvPicPr>
          <p:cNvPr id="6" name="Picture 5">
            <a:extLst>
              <a:ext uri="{FF2B5EF4-FFF2-40B4-BE49-F238E27FC236}">
                <a16:creationId xmlns:a16="http://schemas.microsoft.com/office/drawing/2014/main" id="{96B8EC03-2B71-49EB-A875-E31CEE542D64}"/>
              </a:ext>
            </a:extLst>
          </p:cNvPr>
          <p:cNvPicPr>
            <a:picLocks noChangeAspect="1"/>
          </p:cNvPicPr>
          <p:nvPr/>
        </p:nvPicPr>
        <p:blipFill rotWithShape="1">
          <a:blip r:embed="rId3"/>
          <a:srcRect t="1" b="10683"/>
          <a:stretch/>
        </p:blipFill>
        <p:spPr>
          <a:xfrm>
            <a:off x="2986086" y="6291263"/>
            <a:ext cx="6219825" cy="331788"/>
          </a:xfrm>
          <a:prstGeom prst="rect">
            <a:avLst/>
          </a:prstGeom>
        </p:spPr>
      </p:pic>
    </p:spTree>
    <p:extLst>
      <p:ext uri="{BB962C8B-B14F-4D97-AF65-F5344CB8AC3E}">
        <p14:creationId xmlns:p14="http://schemas.microsoft.com/office/powerpoint/2010/main" val="310512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EC32-9EDF-4638-9312-E640459D46A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5E974EA-D1CE-4E64-812F-D1FD901BBF21}"/>
              </a:ext>
            </a:extLst>
          </p:cNvPr>
          <p:cNvSpPr>
            <a:spLocks noGrp="1"/>
          </p:cNvSpPr>
          <p:nvPr>
            <p:ph idx="1"/>
          </p:nvPr>
        </p:nvSpPr>
        <p:spPr/>
        <p:txBody>
          <a:bodyPr/>
          <a:lstStyle/>
          <a:p>
            <a:r>
              <a:rPr lang="en-US" dirty="0"/>
              <a:t>ASR POWER REGENERATION HAS THE ABILITY TO RECOVER OR RECAPUTURE CAPITAL INVESTMENTS.</a:t>
            </a:r>
          </a:p>
          <a:p>
            <a:r>
              <a:rPr lang="en-US" dirty="0"/>
              <a:t>ASR POWER REGENERATION IS A VALUED INVESTMENT FOR ANY NEW OR EXISTING ASR WELL SITE.</a:t>
            </a:r>
          </a:p>
          <a:p>
            <a:r>
              <a:rPr lang="en-US" dirty="0"/>
              <a:t>ASR POWER REGENERATION WILL REDUCE THE TOTAL POWER CONSUMPTION WHEN USED WITH ADDITIONAL LOADS.</a:t>
            </a:r>
          </a:p>
        </p:txBody>
      </p:sp>
    </p:spTree>
    <p:extLst>
      <p:ext uri="{BB962C8B-B14F-4D97-AF65-F5344CB8AC3E}">
        <p14:creationId xmlns:p14="http://schemas.microsoft.com/office/powerpoint/2010/main" val="158448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20AF-8220-421B-AAC0-4065BDEA9F06}"/>
              </a:ext>
            </a:extLst>
          </p:cNvPr>
          <p:cNvSpPr>
            <a:spLocks noGrp="1"/>
          </p:cNvSpPr>
          <p:nvPr>
            <p:ph type="title"/>
          </p:nvPr>
        </p:nvSpPr>
        <p:spPr>
          <a:xfrm>
            <a:off x="2647775" y="423849"/>
            <a:ext cx="6896450" cy="708666"/>
          </a:xfrm>
        </p:spPr>
        <p:txBody>
          <a:bodyPr/>
          <a:lstStyle/>
          <a:p>
            <a:pPr algn="ctr"/>
            <a:r>
              <a:rPr lang="en-US" dirty="0"/>
              <a:t>QUESTIONS OR COMMENTS?</a:t>
            </a:r>
          </a:p>
        </p:txBody>
      </p:sp>
      <p:sp>
        <p:nvSpPr>
          <p:cNvPr id="3" name="Content Placeholder 2">
            <a:extLst>
              <a:ext uri="{FF2B5EF4-FFF2-40B4-BE49-F238E27FC236}">
                <a16:creationId xmlns:a16="http://schemas.microsoft.com/office/drawing/2014/main" id="{1B2287C7-5C7C-4194-B64B-87A8453769DC}"/>
              </a:ext>
            </a:extLst>
          </p:cNvPr>
          <p:cNvSpPr>
            <a:spLocks noGrp="1"/>
          </p:cNvSpPr>
          <p:nvPr>
            <p:ph sz="half" idx="1"/>
          </p:nvPr>
        </p:nvSpPr>
        <p:spPr>
          <a:xfrm>
            <a:off x="615374" y="4839816"/>
            <a:ext cx="5181600" cy="1613354"/>
          </a:xfrm>
        </p:spPr>
        <p:txBody>
          <a:bodyPr>
            <a:normAutofit fontScale="62500" lnSpcReduction="20000"/>
          </a:bodyPr>
          <a:lstStyle/>
          <a:p>
            <a:pPr marL="0" indent="0" algn="ctr">
              <a:buNone/>
            </a:pPr>
            <a:r>
              <a:rPr lang="en-US" dirty="0"/>
              <a:t>KENT MADISON</a:t>
            </a:r>
          </a:p>
          <a:p>
            <a:pPr marL="0" indent="0" algn="ctr">
              <a:buNone/>
            </a:pPr>
            <a:r>
              <a:rPr lang="en-US" dirty="0"/>
              <a:t>3R VALVE, LLC</a:t>
            </a:r>
          </a:p>
          <a:p>
            <a:pPr marL="0" indent="0" algn="ctr">
              <a:buNone/>
            </a:pPr>
            <a:r>
              <a:rPr lang="en-US" dirty="0">
                <a:hlinkClick r:id="rId2"/>
              </a:rPr>
              <a:t>WWW.3RVALVE.COM</a:t>
            </a:r>
            <a:endParaRPr lang="en-US" dirty="0"/>
          </a:p>
          <a:p>
            <a:pPr marL="0" indent="0" algn="ctr">
              <a:buNone/>
            </a:pPr>
            <a:r>
              <a:rPr lang="en-US" dirty="0">
                <a:hlinkClick r:id="rId3"/>
              </a:rPr>
              <a:t>KMADISON@EONI.COM</a:t>
            </a:r>
            <a:endParaRPr lang="en-US" dirty="0"/>
          </a:p>
          <a:p>
            <a:pPr marL="0" indent="0" algn="ctr">
              <a:buNone/>
            </a:pPr>
            <a:r>
              <a:rPr lang="en-US" dirty="0"/>
              <a:t>(541) 571-0581</a:t>
            </a:r>
          </a:p>
          <a:p>
            <a:pPr marL="0" indent="0">
              <a:buNone/>
            </a:pPr>
            <a:endParaRPr lang="en-US" dirty="0"/>
          </a:p>
        </p:txBody>
      </p:sp>
      <p:pic>
        <p:nvPicPr>
          <p:cNvPr id="5" name="Picture 4">
            <a:extLst>
              <a:ext uri="{FF2B5EF4-FFF2-40B4-BE49-F238E27FC236}">
                <a16:creationId xmlns:a16="http://schemas.microsoft.com/office/drawing/2014/main" id="{85C56E87-90F9-49D1-9ABB-91ACB909B4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74" y="1132515"/>
            <a:ext cx="5236599" cy="3397540"/>
          </a:xfrm>
          <a:prstGeom prst="rect">
            <a:avLst/>
          </a:prstGeom>
        </p:spPr>
      </p:pic>
      <p:pic>
        <p:nvPicPr>
          <p:cNvPr id="7" name="Picture 6">
            <a:extLst>
              <a:ext uri="{FF2B5EF4-FFF2-40B4-BE49-F238E27FC236}">
                <a16:creationId xmlns:a16="http://schemas.microsoft.com/office/drawing/2014/main" id="{C36AE358-C871-4C89-8965-374DE3081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973" y="1132514"/>
            <a:ext cx="6040069" cy="3397539"/>
          </a:xfrm>
          <a:prstGeom prst="rect">
            <a:avLst/>
          </a:prstGeom>
        </p:spPr>
      </p:pic>
      <p:sp>
        <p:nvSpPr>
          <p:cNvPr id="6" name="Content Placeholder 2">
            <a:extLst>
              <a:ext uri="{FF2B5EF4-FFF2-40B4-BE49-F238E27FC236}">
                <a16:creationId xmlns:a16="http://schemas.microsoft.com/office/drawing/2014/main" id="{7D1DFCAD-688C-4E25-B10E-D2910A529DB3}"/>
              </a:ext>
            </a:extLst>
          </p:cNvPr>
          <p:cNvSpPr txBox="1">
            <a:spLocks/>
          </p:cNvSpPr>
          <p:nvPr/>
        </p:nvSpPr>
        <p:spPr>
          <a:xfrm>
            <a:off x="6426200" y="4820797"/>
            <a:ext cx="5181600" cy="161335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MATTHEW JOHNSON, P.E.</a:t>
            </a:r>
          </a:p>
          <a:p>
            <a:pPr marL="0" indent="0" algn="ctr">
              <a:buFont typeface="Arial" panose="020B0604020202020204" pitchFamily="34" charset="0"/>
              <a:buNone/>
            </a:pPr>
            <a:r>
              <a:rPr lang="en-US" dirty="0"/>
              <a:t>WAPITI CONSULTING, LLC</a:t>
            </a:r>
          </a:p>
          <a:p>
            <a:pPr marL="0" indent="0" algn="ctr">
              <a:buFont typeface="Arial" panose="020B0604020202020204" pitchFamily="34" charset="0"/>
              <a:buNone/>
            </a:pPr>
            <a:r>
              <a:rPr lang="en-US" dirty="0">
                <a:hlinkClick r:id="rId6"/>
              </a:rPr>
              <a:t>WWW.WAPITI-CONSULTING.COM</a:t>
            </a:r>
            <a:endParaRPr lang="en-US" dirty="0"/>
          </a:p>
          <a:p>
            <a:pPr marL="0" indent="0" algn="ctr">
              <a:buFont typeface="Arial" panose="020B0604020202020204" pitchFamily="34" charset="0"/>
              <a:buNone/>
            </a:pPr>
            <a:r>
              <a:rPr lang="en-US" dirty="0">
                <a:hlinkClick r:id="rId7"/>
              </a:rPr>
              <a:t>208WAPITICONSULTING@GMAIL.COM</a:t>
            </a:r>
            <a:endParaRPr lang="en-US" dirty="0"/>
          </a:p>
          <a:p>
            <a:pPr marL="0" indent="0" algn="ctr">
              <a:buFont typeface="Arial" panose="020B0604020202020204" pitchFamily="34" charset="0"/>
              <a:buNone/>
            </a:pPr>
            <a:r>
              <a:rPr lang="en-US" dirty="0"/>
              <a:t>(208) 651-1120</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1028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0B66-FBCD-4BAF-BDDC-91F71A77CF27}"/>
              </a:ext>
            </a:extLst>
          </p:cNvPr>
          <p:cNvSpPr>
            <a:spLocks noGrp="1"/>
          </p:cNvSpPr>
          <p:nvPr>
            <p:ph type="title"/>
          </p:nvPr>
        </p:nvSpPr>
        <p:spPr>
          <a:xfrm>
            <a:off x="838200" y="365125"/>
            <a:ext cx="10756900" cy="879475"/>
          </a:xfrm>
        </p:spPr>
        <p:txBody>
          <a:bodyPr/>
          <a:lstStyle/>
          <a:p>
            <a:r>
              <a:rPr lang="en-US" dirty="0"/>
              <a:t>AR AND ASR POWER REGENERATION</a:t>
            </a:r>
          </a:p>
        </p:txBody>
      </p:sp>
      <p:sp>
        <p:nvSpPr>
          <p:cNvPr id="3" name="Content Placeholder 2">
            <a:extLst>
              <a:ext uri="{FF2B5EF4-FFF2-40B4-BE49-F238E27FC236}">
                <a16:creationId xmlns:a16="http://schemas.microsoft.com/office/drawing/2014/main" id="{28B92D54-3B8E-4F8F-AE9D-4C74E2EEA8B5}"/>
              </a:ext>
            </a:extLst>
          </p:cNvPr>
          <p:cNvSpPr>
            <a:spLocks noGrp="1"/>
          </p:cNvSpPr>
          <p:nvPr>
            <p:ph idx="1"/>
          </p:nvPr>
        </p:nvSpPr>
        <p:spPr>
          <a:xfrm>
            <a:off x="838200" y="1397000"/>
            <a:ext cx="10515600" cy="4779963"/>
          </a:xfrm>
        </p:spPr>
        <p:txBody>
          <a:bodyPr>
            <a:normAutofit fontScale="92500" lnSpcReduction="10000"/>
          </a:bodyPr>
          <a:lstStyle/>
          <a:p>
            <a:r>
              <a:rPr lang="en-US" dirty="0"/>
              <a:t>During aquifer recharge or aquifer storage process, the pumping motor is allowed to run in reverse therefore converted to a generator.</a:t>
            </a:r>
          </a:p>
          <a:p>
            <a:pPr lvl="1"/>
            <a:endParaRPr lang="en-US" dirty="0"/>
          </a:p>
          <a:p>
            <a:pPr lvl="1"/>
            <a:r>
              <a:rPr lang="en-US" dirty="0"/>
              <a:t>Works in both submersible pumps and above ground vertical line shaft applications.</a:t>
            </a:r>
          </a:p>
          <a:p>
            <a:pPr lvl="1"/>
            <a:endParaRPr lang="en-US" dirty="0"/>
          </a:p>
          <a:p>
            <a:r>
              <a:rPr lang="en-US" dirty="0"/>
              <a:t>Motor starting requirements:</a:t>
            </a:r>
          </a:p>
          <a:p>
            <a:pPr marL="0" indent="0">
              <a:buNone/>
            </a:pPr>
            <a:endParaRPr lang="en-US" dirty="0"/>
          </a:p>
          <a:p>
            <a:pPr lvl="1"/>
            <a:r>
              <a:rPr lang="en-US" dirty="0"/>
              <a:t>VFD (Variable Frequency Drive), Soft Starter, Across the Line</a:t>
            </a:r>
          </a:p>
          <a:p>
            <a:pPr lvl="1"/>
            <a:endParaRPr lang="en-US" dirty="0"/>
          </a:p>
          <a:p>
            <a:r>
              <a:rPr lang="en-US" dirty="0"/>
              <a:t>Power regeneration requirements:</a:t>
            </a:r>
          </a:p>
          <a:p>
            <a:pPr marL="0" indent="0">
              <a:buNone/>
            </a:pPr>
            <a:endParaRPr lang="en-US" dirty="0"/>
          </a:p>
          <a:p>
            <a:pPr lvl="1"/>
            <a:r>
              <a:rPr lang="en-US" dirty="0"/>
              <a:t>VFD (Variable Frequency Drive) Regeneration Drive</a:t>
            </a:r>
          </a:p>
          <a:p>
            <a:endParaRPr lang="en-US" dirty="0"/>
          </a:p>
          <a:p>
            <a:pPr lvl="1"/>
            <a:endParaRPr lang="en-US" dirty="0"/>
          </a:p>
        </p:txBody>
      </p:sp>
    </p:spTree>
    <p:extLst>
      <p:ext uri="{BB962C8B-B14F-4D97-AF65-F5344CB8AC3E}">
        <p14:creationId xmlns:p14="http://schemas.microsoft.com/office/powerpoint/2010/main" val="269363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13B7-EFE0-451E-A422-5650B9DF65E0}"/>
              </a:ext>
            </a:extLst>
          </p:cNvPr>
          <p:cNvSpPr>
            <a:spLocks noGrp="1"/>
          </p:cNvSpPr>
          <p:nvPr>
            <p:ph type="title"/>
          </p:nvPr>
        </p:nvSpPr>
        <p:spPr/>
        <p:txBody>
          <a:bodyPr>
            <a:normAutofit/>
          </a:bodyPr>
          <a:lstStyle/>
          <a:p>
            <a:r>
              <a:rPr lang="en-US" dirty="0"/>
              <a:t>BENEFITS OF AR AND ASR POWER REGENERATION DURING AQUIFER INJECTION</a:t>
            </a:r>
          </a:p>
        </p:txBody>
      </p:sp>
      <p:sp>
        <p:nvSpPr>
          <p:cNvPr id="3" name="Content Placeholder 2">
            <a:extLst>
              <a:ext uri="{FF2B5EF4-FFF2-40B4-BE49-F238E27FC236}">
                <a16:creationId xmlns:a16="http://schemas.microsoft.com/office/drawing/2014/main" id="{37C14AEB-5CCB-409D-A956-368D7C887BC6}"/>
              </a:ext>
            </a:extLst>
          </p:cNvPr>
          <p:cNvSpPr>
            <a:spLocks noGrp="1"/>
          </p:cNvSpPr>
          <p:nvPr>
            <p:ph idx="1"/>
          </p:nvPr>
        </p:nvSpPr>
        <p:spPr>
          <a:xfrm>
            <a:off x="838200" y="2044700"/>
            <a:ext cx="10515600" cy="4076699"/>
          </a:xfrm>
        </p:spPr>
        <p:txBody>
          <a:bodyPr>
            <a:normAutofit/>
          </a:bodyPr>
          <a:lstStyle/>
          <a:p>
            <a:r>
              <a:rPr lang="en-US" sz="3200" dirty="0"/>
              <a:t>Reduce net kilowatt hours paid for pumping municipal, industrial or agricultural water.</a:t>
            </a:r>
          </a:p>
          <a:p>
            <a:r>
              <a:rPr lang="en-US" sz="3200" dirty="0"/>
              <a:t>Reduce consumer electrical grid footprint.</a:t>
            </a:r>
          </a:p>
          <a:p>
            <a:r>
              <a:rPr lang="en-US" sz="3200" dirty="0"/>
              <a:t>Existing installations have shown a quick payback on capital investments.</a:t>
            </a:r>
          </a:p>
          <a:p>
            <a:r>
              <a:rPr lang="en-US" sz="3200" dirty="0"/>
              <a:t>Overall public perception.</a:t>
            </a:r>
          </a:p>
          <a:p>
            <a:r>
              <a:rPr lang="en-US" sz="3200" dirty="0"/>
              <a:t>Possible utility credit.</a:t>
            </a:r>
          </a:p>
        </p:txBody>
      </p:sp>
    </p:spTree>
    <p:extLst>
      <p:ext uri="{BB962C8B-B14F-4D97-AF65-F5344CB8AC3E}">
        <p14:creationId xmlns:p14="http://schemas.microsoft.com/office/powerpoint/2010/main" val="125718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Connector: Elbow 92">
            <a:extLst>
              <a:ext uri="{FF2B5EF4-FFF2-40B4-BE49-F238E27FC236}">
                <a16:creationId xmlns:a16="http://schemas.microsoft.com/office/drawing/2014/main" id="{27A53FEC-9E9C-4622-B434-2FB14F09453D}"/>
              </a:ext>
            </a:extLst>
          </p:cNvPr>
          <p:cNvCxnSpPr>
            <a:cxnSpLocks/>
            <a:stCxn id="8" idx="3"/>
            <a:endCxn id="63" idx="1"/>
          </p:cNvCxnSpPr>
          <p:nvPr/>
        </p:nvCxnSpPr>
        <p:spPr>
          <a:xfrm>
            <a:off x="2221007" y="1879021"/>
            <a:ext cx="1905002" cy="134190"/>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3AE75F3-E3F3-4BA5-942B-A72210C2028E}"/>
              </a:ext>
            </a:extLst>
          </p:cNvPr>
          <p:cNvSpPr/>
          <p:nvPr/>
        </p:nvSpPr>
        <p:spPr>
          <a:xfrm>
            <a:off x="2221008" y="1733550"/>
            <a:ext cx="1886648" cy="455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Connector: Elbow 99">
            <a:extLst>
              <a:ext uri="{FF2B5EF4-FFF2-40B4-BE49-F238E27FC236}">
                <a16:creationId xmlns:a16="http://schemas.microsoft.com/office/drawing/2014/main" id="{B7A7C13C-5635-41B2-9AE4-446E4FD8F3F0}"/>
              </a:ext>
            </a:extLst>
          </p:cNvPr>
          <p:cNvCxnSpPr>
            <a:cxnSpLocks/>
            <a:stCxn id="98" idx="1"/>
            <a:endCxn id="63" idx="1"/>
          </p:cNvCxnSpPr>
          <p:nvPr/>
        </p:nvCxnSpPr>
        <p:spPr>
          <a:xfrm rot="10800000" flipH="1" flipV="1">
            <a:off x="2221007" y="1961523"/>
            <a:ext cx="1905001" cy="51687"/>
          </a:xfrm>
          <a:prstGeom prst="bentConnector5">
            <a:avLst>
              <a:gd name="adj1" fmla="val 59000"/>
              <a:gd name="adj2" fmla="val 1211"/>
              <a:gd name="adj3" fmla="val 6385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B7EE006-1359-4664-A79C-10B7EA0D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02" y="3612675"/>
            <a:ext cx="1520799" cy="1975221"/>
          </a:xfrm>
          <a:prstGeom prst="rect">
            <a:avLst/>
          </a:prstGeom>
        </p:spPr>
      </p:pic>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rmAutofit fontScale="90000"/>
          </a:bodyPr>
          <a:lstStyle/>
          <a:p>
            <a:pPr algn="ctr"/>
            <a:r>
              <a:rPr lang="en-US" dirty="0"/>
              <a:t>REGENERATION EXAMPLE 1 :</a:t>
            </a:r>
            <a:br>
              <a:rPr lang="en-US" dirty="0"/>
            </a:br>
            <a:r>
              <a:rPr lang="en-US" dirty="0"/>
              <a:t>AQUIFER INJECTION</a:t>
            </a:r>
          </a:p>
        </p:txBody>
      </p:sp>
      <p:pic>
        <p:nvPicPr>
          <p:cNvPr id="5" name="Content Placeholder 4">
            <a:extLst>
              <a:ext uri="{FF2B5EF4-FFF2-40B4-BE49-F238E27FC236}">
                <a16:creationId xmlns:a16="http://schemas.microsoft.com/office/drawing/2014/main" id="{11C0971F-F8AF-41C5-8903-00C19E3409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4509" y="3179575"/>
            <a:ext cx="2364773" cy="3059191"/>
          </a:xfrm>
        </p:spPr>
      </p:pic>
      <p:sp>
        <p:nvSpPr>
          <p:cNvPr id="6" name="Rectangle: Rounded Corners 5">
            <a:extLst>
              <a:ext uri="{FF2B5EF4-FFF2-40B4-BE49-F238E27FC236}">
                <a16:creationId xmlns:a16="http://schemas.microsoft.com/office/drawing/2014/main" id="{D8D59E3B-29E1-4644-8F38-9F83C44022FD}"/>
              </a:ext>
            </a:extLst>
          </p:cNvPr>
          <p:cNvSpPr/>
          <p:nvPr/>
        </p:nvSpPr>
        <p:spPr>
          <a:xfrm>
            <a:off x="3312354" y="4354325"/>
            <a:ext cx="4476915"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9" name="Rectangle: Rounded Corners 8">
            <a:extLst>
              <a:ext uri="{FF2B5EF4-FFF2-40B4-BE49-F238E27FC236}">
                <a16:creationId xmlns:a16="http://schemas.microsoft.com/office/drawing/2014/main" id="{2384499C-76DB-4F2A-9909-148CF9005AFE}"/>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10" name="Rectangle: Rounded Corners 9">
            <a:extLst>
              <a:ext uri="{FF2B5EF4-FFF2-40B4-BE49-F238E27FC236}">
                <a16:creationId xmlns:a16="http://schemas.microsoft.com/office/drawing/2014/main" id="{83EBF504-EDC9-4B18-B538-BEE25C4FDD1B}"/>
              </a:ext>
            </a:extLst>
          </p:cNvPr>
          <p:cNvSpPr/>
          <p:nvPr/>
        </p:nvSpPr>
        <p:spPr>
          <a:xfrm>
            <a:off x="6446520" y="287775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sp>
        <p:nvSpPr>
          <p:cNvPr id="11" name="TextBox 10">
            <a:extLst>
              <a:ext uri="{FF2B5EF4-FFF2-40B4-BE49-F238E27FC236}">
                <a16:creationId xmlns:a16="http://schemas.microsoft.com/office/drawing/2014/main" id="{BF74752F-9681-4141-8DF3-282263AF18F0}"/>
              </a:ext>
            </a:extLst>
          </p:cNvPr>
          <p:cNvSpPr txBox="1"/>
          <p:nvPr/>
        </p:nvSpPr>
        <p:spPr>
          <a:xfrm>
            <a:off x="2221007" y="5728068"/>
            <a:ext cx="2364773" cy="369332"/>
          </a:xfrm>
          <a:prstGeom prst="rect">
            <a:avLst/>
          </a:prstGeom>
          <a:noFill/>
        </p:spPr>
        <p:txBody>
          <a:bodyPr wrap="square" rtlCol="0">
            <a:spAutoFit/>
          </a:bodyPr>
          <a:lstStyle/>
          <a:p>
            <a:r>
              <a:rPr lang="en-US" dirty="0"/>
              <a:t>SHALLOW AQUIFER</a:t>
            </a:r>
          </a:p>
        </p:txBody>
      </p:sp>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DEEP AQUIFER</a:t>
            </a:r>
          </a:p>
        </p:txBody>
      </p:sp>
      <p:sp>
        <p:nvSpPr>
          <p:cNvPr id="15" name="Rectangle: Rounded Corners 14">
            <a:extLst>
              <a:ext uri="{FF2B5EF4-FFF2-40B4-BE49-F238E27FC236}">
                <a16:creationId xmlns:a16="http://schemas.microsoft.com/office/drawing/2014/main" id="{A34BBB04-E879-490F-9049-424304E13C77}"/>
              </a:ext>
            </a:extLst>
          </p:cNvPr>
          <p:cNvSpPr/>
          <p:nvPr/>
        </p:nvSpPr>
        <p:spPr>
          <a:xfrm rot="5400000">
            <a:off x="7076347" y="5220374"/>
            <a:ext cx="1589950" cy="1641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BA5A8D-115B-4EC4-8328-528EB70B9BE9}"/>
              </a:ext>
            </a:extLst>
          </p:cNvPr>
          <p:cNvSpPr txBox="1"/>
          <p:nvPr/>
        </p:nvSpPr>
        <p:spPr>
          <a:xfrm>
            <a:off x="7137285" y="6246586"/>
            <a:ext cx="1731868" cy="369332"/>
          </a:xfrm>
          <a:prstGeom prst="rect">
            <a:avLst/>
          </a:prstGeom>
          <a:noFill/>
        </p:spPr>
        <p:txBody>
          <a:bodyPr wrap="square" rtlCol="0">
            <a:spAutoFit/>
          </a:bodyPr>
          <a:lstStyle/>
          <a:p>
            <a:r>
              <a:rPr lang="en-US" dirty="0"/>
              <a:t>CONSUMER</a:t>
            </a:r>
          </a:p>
        </p:txBody>
      </p:sp>
      <p:sp>
        <p:nvSpPr>
          <p:cNvPr id="18" name="Arrow: Right 17">
            <a:extLst>
              <a:ext uri="{FF2B5EF4-FFF2-40B4-BE49-F238E27FC236}">
                <a16:creationId xmlns:a16="http://schemas.microsoft.com/office/drawing/2014/main" id="{40960347-282F-4A51-913A-F2FA8CA3F12E}"/>
              </a:ext>
            </a:extLst>
          </p:cNvPr>
          <p:cNvSpPr/>
          <p:nvPr/>
        </p:nvSpPr>
        <p:spPr>
          <a:xfrm>
            <a:off x="3493971" y="4163563"/>
            <a:ext cx="5821479" cy="14530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789270" y="4354325"/>
            <a:ext cx="1731868"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63BE1A1-D837-4982-8B6E-AE7437DCA60C}"/>
              </a:ext>
            </a:extLst>
          </p:cNvPr>
          <p:cNvSpPr/>
          <p:nvPr/>
        </p:nvSpPr>
        <p:spPr>
          <a:xfrm>
            <a:off x="9371868" y="4722191"/>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C1F524C-94DA-43FB-94C5-F8B67795ECEC}"/>
              </a:ext>
            </a:extLst>
          </p:cNvPr>
          <p:cNvSpPr/>
          <p:nvPr/>
        </p:nvSpPr>
        <p:spPr>
          <a:xfrm rot="10800000">
            <a:off x="3403392" y="4614821"/>
            <a:ext cx="177205" cy="83307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049712" y="2839745"/>
            <a:ext cx="1361114" cy="369332"/>
          </a:xfrm>
          <a:prstGeom prst="rect">
            <a:avLst/>
          </a:prstGeom>
          <a:noFill/>
        </p:spPr>
        <p:txBody>
          <a:bodyPr wrap="square" rtlCol="0">
            <a:spAutoFit/>
          </a:bodyPr>
          <a:lstStyle/>
          <a:p>
            <a:r>
              <a:rPr lang="en-US" dirty="0"/>
              <a:t>WELL PUMP</a:t>
            </a:r>
          </a:p>
        </p:txBody>
      </p:sp>
      <p:sp>
        <p:nvSpPr>
          <p:cNvPr id="31" name="TextBox 30">
            <a:extLst>
              <a:ext uri="{FF2B5EF4-FFF2-40B4-BE49-F238E27FC236}">
                <a16:creationId xmlns:a16="http://schemas.microsoft.com/office/drawing/2014/main" id="{CD31ED59-4F86-4354-9A38-5D780CF59C48}"/>
              </a:ext>
            </a:extLst>
          </p:cNvPr>
          <p:cNvSpPr txBox="1"/>
          <p:nvPr/>
        </p:nvSpPr>
        <p:spPr>
          <a:xfrm>
            <a:off x="2532444" y="3335324"/>
            <a:ext cx="1353756" cy="369332"/>
          </a:xfrm>
          <a:prstGeom prst="rect">
            <a:avLst/>
          </a:prstGeom>
          <a:noFill/>
        </p:spPr>
        <p:txBody>
          <a:bodyPr wrap="square" rtlCol="0">
            <a:spAutoFit/>
          </a:bodyPr>
          <a:lstStyle/>
          <a:p>
            <a:r>
              <a:rPr lang="en-US" dirty="0"/>
              <a:t>WELL PUMP</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7" name="Arrow: Curved Right 6">
            <a:extLst>
              <a:ext uri="{FF2B5EF4-FFF2-40B4-BE49-F238E27FC236}">
                <a16:creationId xmlns:a16="http://schemas.microsoft.com/office/drawing/2014/main" id="{C66A0D24-319D-4E3C-91B7-8300CEF21967}"/>
              </a:ext>
            </a:extLst>
          </p:cNvPr>
          <p:cNvSpPr/>
          <p:nvPr/>
        </p:nvSpPr>
        <p:spPr>
          <a:xfrm>
            <a:off x="9315450" y="2189497"/>
            <a:ext cx="611919" cy="469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Connector: Elbow 55">
            <a:extLst>
              <a:ext uri="{FF2B5EF4-FFF2-40B4-BE49-F238E27FC236}">
                <a16:creationId xmlns:a16="http://schemas.microsoft.com/office/drawing/2014/main" id="{0AC011E5-8211-4973-8F69-98D0D8AC7DE3}"/>
              </a:ext>
            </a:extLst>
          </p:cNvPr>
          <p:cNvCxnSpPr>
            <a:cxnSpLocks/>
            <a:endCxn id="9" idx="3"/>
          </p:cNvCxnSpPr>
          <p:nvPr/>
        </p:nvCxnSpPr>
        <p:spPr>
          <a:xfrm rot="10800000">
            <a:off x="7871323" y="2004280"/>
            <a:ext cx="1583829" cy="1569463"/>
          </a:xfrm>
          <a:prstGeom prst="bentConnector3">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721A869-4B7D-4924-8611-5FFD81E913CA}"/>
              </a:ext>
            </a:extLst>
          </p:cNvPr>
          <p:cNvCxnSpPr>
            <a:cxnSpLocks/>
            <a:stCxn id="9" idx="2"/>
            <a:endCxn id="10" idx="0"/>
          </p:cNvCxnSpPr>
          <p:nvPr/>
        </p:nvCxnSpPr>
        <p:spPr>
          <a:xfrm>
            <a:off x="7158921" y="2503358"/>
            <a:ext cx="0" cy="374397"/>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C36180F3-A709-4415-B4C9-516632C6F5B8}"/>
              </a:ext>
            </a:extLst>
          </p:cNvPr>
          <p:cNvSpPr/>
          <p:nvPr/>
        </p:nvSpPr>
        <p:spPr>
          <a:xfrm>
            <a:off x="4126009" y="1514131"/>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cxnSp>
        <p:nvCxnSpPr>
          <p:cNvPr id="65" name="Connector: Elbow 64">
            <a:extLst>
              <a:ext uri="{FF2B5EF4-FFF2-40B4-BE49-F238E27FC236}">
                <a16:creationId xmlns:a16="http://schemas.microsoft.com/office/drawing/2014/main" id="{D1DBC211-BC21-49CE-A863-1ECE64CCB374}"/>
              </a:ext>
            </a:extLst>
          </p:cNvPr>
          <p:cNvCxnSpPr>
            <a:cxnSpLocks/>
            <a:stCxn id="10" idx="1"/>
            <a:endCxn id="63" idx="3"/>
          </p:cNvCxnSpPr>
          <p:nvPr/>
        </p:nvCxnSpPr>
        <p:spPr>
          <a:xfrm rot="10800000">
            <a:off x="5550812" y="2013211"/>
            <a:ext cx="895709" cy="1368174"/>
          </a:xfrm>
          <a:prstGeom prst="bentConnector3">
            <a:avLst>
              <a:gd name="adj1" fmla="val 50000"/>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BDB06583-C105-4D40-B372-7EADAE2E7E09}"/>
              </a:ext>
            </a:extLst>
          </p:cNvPr>
          <p:cNvCxnSpPr>
            <a:cxnSpLocks/>
            <a:stCxn id="63" idx="2"/>
          </p:cNvCxnSpPr>
          <p:nvPr/>
        </p:nvCxnSpPr>
        <p:spPr>
          <a:xfrm rot="5400000">
            <a:off x="3422254" y="2446310"/>
            <a:ext cx="1350177" cy="1482137"/>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Arrow: Curved Left 78">
            <a:extLst>
              <a:ext uri="{FF2B5EF4-FFF2-40B4-BE49-F238E27FC236}">
                <a16:creationId xmlns:a16="http://schemas.microsoft.com/office/drawing/2014/main" id="{D56927A0-E4F6-4B8A-A181-FEEABDEBC928}"/>
              </a:ext>
            </a:extLst>
          </p:cNvPr>
          <p:cNvSpPr/>
          <p:nvPr/>
        </p:nvSpPr>
        <p:spPr>
          <a:xfrm>
            <a:off x="2846152" y="2685655"/>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1" name="Connector: Elbow 80">
            <a:extLst>
              <a:ext uri="{FF2B5EF4-FFF2-40B4-BE49-F238E27FC236}">
                <a16:creationId xmlns:a16="http://schemas.microsoft.com/office/drawing/2014/main" id="{238678EA-732E-4F8D-97D6-EDD2CDCDF3B0}"/>
              </a:ext>
            </a:extLst>
          </p:cNvPr>
          <p:cNvCxnSpPr>
            <a:cxnSpLocks/>
            <a:stCxn id="63" idx="2"/>
          </p:cNvCxnSpPr>
          <p:nvPr/>
        </p:nvCxnSpPr>
        <p:spPr>
          <a:xfrm rot="5400000">
            <a:off x="3422253" y="2446311"/>
            <a:ext cx="1350179" cy="1482137"/>
          </a:xfrm>
          <a:prstGeom prst="bentConnector2">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47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up)">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right)">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up)">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right)">
                                      <p:cBhvr>
                                        <p:cTn id="52" dur="5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up)">
                                      <p:cBhvr>
                                        <p:cTn id="57" dur="500"/>
                                        <p:tgtEl>
                                          <p:spTgt spid="8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left)">
                                      <p:cBhvr>
                                        <p:cTn id="62" dur="500"/>
                                        <p:tgtEl>
                                          <p:spTgt spid="98"/>
                                        </p:tgtEl>
                                      </p:cBhvr>
                                    </p:animEffect>
                                  </p:childTnLst>
                                </p:cTn>
                              </p:par>
                              <p:par>
                                <p:cTn id="63" presetID="22" presetClass="entr" presetSubtype="8"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 grpId="0" animBg="1"/>
      <p:bldP spid="20" grpId="0" animBg="1"/>
      <p:bldP spid="21" grpId="0" animBg="1"/>
      <p:bldP spid="7"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7EE006-1359-4664-A79C-10B7EA0D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02" y="3612675"/>
            <a:ext cx="1520799" cy="1975221"/>
          </a:xfrm>
          <a:prstGeom prst="rect">
            <a:avLst/>
          </a:prstGeom>
        </p:spPr>
      </p:pic>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rmAutofit fontScale="90000"/>
          </a:bodyPr>
          <a:lstStyle/>
          <a:p>
            <a:pPr algn="ctr"/>
            <a:r>
              <a:rPr lang="en-US" dirty="0"/>
              <a:t>REGENERATION EXAMPLE 1 :</a:t>
            </a:r>
            <a:br>
              <a:rPr lang="en-US" dirty="0"/>
            </a:br>
            <a:r>
              <a:rPr lang="en-US" dirty="0"/>
              <a:t>AQUIFER RECOVERY</a:t>
            </a:r>
          </a:p>
        </p:txBody>
      </p:sp>
      <p:pic>
        <p:nvPicPr>
          <p:cNvPr id="5" name="Content Placeholder 4">
            <a:extLst>
              <a:ext uri="{FF2B5EF4-FFF2-40B4-BE49-F238E27FC236}">
                <a16:creationId xmlns:a16="http://schemas.microsoft.com/office/drawing/2014/main" id="{11C0971F-F8AF-41C5-8903-00C19E3409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4509" y="3179575"/>
            <a:ext cx="2364773" cy="3059191"/>
          </a:xfrm>
        </p:spPr>
      </p:pic>
      <p:sp>
        <p:nvSpPr>
          <p:cNvPr id="6" name="Rectangle: Rounded Corners 5">
            <a:extLst>
              <a:ext uri="{FF2B5EF4-FFF2-40B4-BE49-F238E27FC236}">
                <a16:creationId xmlns:a16="http://schemas.microsoft.com/office/drawing/2014/main" id="{D8D59E3B-29E1-4644-8F38-9F83C44022FD}"/>
              </a:ext>
            </a:extLst>
          </p:cNvPr>
          <p:cNvSpPr/>
          <p:nvPr/>
        </p:nvSpPr>
        <p:spPr>
          <a:xfrm>
            <a:off x="3312354" y="4354325"/>
            <a:ext cx="4476915" cy="1453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11" name="TextBox 10">
            <a:extLst>
              <a:ext uri="{FF2B5EF4-FFF2-40B4-BE49-F238E27FC236}">
                <a16:creationId xmlns:a16="http://schemas.microsoft.com/office/drawing/2014/main" id="{BF74752F-9681-4141-8DF3-282263AF18F0}"/>
              </a:ext>
            </a:extLst>
          </p:cNvPr>
          <p:cNvSpPr txBox="1"/>
          <p:nvPr/>
        </p:nvSpPr>
        <p:spPr>
          <a:xfrm>
            <a:off x="2221007" y="5728068"/>
            <a:ext cx="2364773" cy="369332"/>
          </a:xfrm>
          <a:prstGeom prst="rect">
            <a:avLst/>
          </a:prstGeom>
          <a:noFill/>
        </p:spPr>
        <p:txBody>
          <a:bodyPr wrap="square" rtlCol="0">
            <a:spAutoFit/>
          </a:bodyPr>
          <a:lstStyle/>
          <a:p>
            <a:r>
              <a:rPr lang="en-US" dirty="0"/>
              <a:t>SHALLOW AQUIFER</a:t>
            </a:r>
          </a:p>
        </p:txBody>
      </p:sp>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DEEP AQUIFER</a:t>
            </a:r>
          </a:p>
        </p:txBody>
      </p:sp>
      <p:sp>
        <p:nvSpPr>
          <p:cNvPr id="15" name="Rectangle: Rounded Corners 14">
            <a:extLst>
              <a:ext uri="{FF2B5EF4-FFF2-40B4-BE49-F238E27FC236}">
                <a16:creationId xmlns:a16="http://schemas.microsoft.com/office/drawing/2014/main" id="{A34BBB04-E879-490F-9049-424304E13C77}"/>
              </a:ext>
            </a:extLst>
          </p:cNvPr>
          <p:cNvSpPr/>
          <p:nvPr/>
        </p:nvSpPr>
        <p:spPr>
          <a:xfrm rot="5400000">
            <a:off x="7076347" y="5220374"/>
            <a:ext cx="1589950" cy="16410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BA5A8D-115B-4EC4-8328-528EB70B9BE9}"/>
              </a:ext>
            </a:extLst>
          </p:cNvPr>
          <p:cNvSpPr txBox="1"/>
          <p:nvPr/>
        </p:nvSpPr>
        <p:spPr>
          <a:xfrm>
            <a:off x="7137285" y="6246586"/>
            <a:ext cx="1731868" cy="369332"/>
          </a:xfrm>
          <a:prstGeom prst="rect">
            <a:avLst/>
          </a:prstGeom>
          <a:noFill/>
        </p:spPr>
        <p:txBody>
          <a:bodyPr wrap="square" rtlCol="0">
            <a:spAutoFit/>
          </a:bodyPr>
          <a:lstStyle/>
          <a:p>
            <a:r>
              <a:rPr lang="en-US" dirty="0"/>
              <a:t>CONSUMER</a:t>
            </a:r>
          </a:p>
        </p:txBody>
      </p:sp>
      <p:sp>
        <p:nvSpPr>
          <p:cNvPr id="18" name="Arrow: Right 17">
            <a:extLst>
              <a:ext uri="{FF2B5EF4-FFF2-40B4-BE49-F238E27FC236}">
                <a16:creationId xmlns:a16="http://schemas.microsoft.com/office/drawing/2014/main" id="{40960347-282F-4A51-913A-F2FA8CA3F12E}"/>
              </a:ext>
            </a:extLst>
          </p:cNvPr>
          <p:cNvSpPr/>
          <p:nvPr/>
        </p:nvSpPr>
        <p:spPr>
          <a:xfrm rot="10800000">
            <a:off x="7980989" y="4163564"/>
            <a:ext cx="1443320" cy="15312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789270" y="4354325"/>
            <a:ext cx="1731868"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63BE1A1-D837-4982-8B6E-AE7437DCA60C}"/>
              </a:ext>
            </a:extLst>
          </p:cNvPr>
          <p:cNvSpPr/>
          <p:nvPr/>
        </p:nvSpPr>
        <p:spPr>
          <a:xfrm rot="10800000">
            <a:off x="9371868" y="4722191"/>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C1F524C-94DA-43FB-94C5-F8B67795ECEC}"/>
              </a:ext>
            </a:extLst>
          </p:cNvPr>
          <p:cNvSpPr/>
          <p:nvPr/>
        </p:nvSpPr>
        <p:spPr>
          <a:xfrm>
            <a:off x="8043724" y="4722191"/>
            <a:ext cx="164107" cy="133363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049712" y="2839745"/>
            <a:ext cx="1361114" cy="369332"/>
          </a:xfrm>
          <a:prstGeom prst="rect">
            <a:avLst/>
          </a:prstGeom>
          <a:noFill/>
        </p:spPr>
        <p:txBody>
          <a:bodyPr wrap="square" rtlCol="0">
            <a:spAutoFit/>
          </a:bodyPr>
          <a:lstStyle/>
          <a:p>
            <a:r>
              <a:rPr lang="en-US" dirty="0"/>
              <a:t>WELL PUMP</a:t>
            </a:r>
          </a:p>
        </p:txBody>
      </p:sp>
      <p:sp>
        <p:nvSpPr>
          <p:cNvPr id="31" name="TextBox 30">
            <a:extLst>
              <a:ext uri="{FF2B5EF4-FFF2-40B4-BE49-F238E27FC236}">
                <a16:creationId xmlns:a16="http://schemas.microsoft.com/office/drawing/2014/main" id="{CD31ED59-4F86-4354-9A38-5D780CF59C48}"/>
              </a:ext>
            </a:extLst>
          </p:cNvPr>
          <p:cNvSpPr txBox="1"/>
          <p:nvPr/>
        </p:nvSpPr>
        <p:spPr>
          <a:xfrm>
            <a:off x="2532444" y="3335324"/>
            <a:ext cx="1353756" cy="369332"/>
          </a:xfrm>
          <a:prstGeom prst="rect">
            <a:avLst/>
          </a:prstGeom>
          <a:noFill/>
        </p:spPr>
        <p:txBody>
          <a:bodyPr wrap="square" rtlCol="0">
            <a:spAutoFit/>
          </a:bodyPr>
          <a:lstStyle/>
          <a:p>
            <a:r>
              <a:rPr lang="en-US" dirty="0"/>
              <a:t>WELL PUMP</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29" name="Arrow: Curved Left 28">
            <a:extLst>
              <a:ext uri="{FF2B5EF4-FFF2-40B4-BE49-F238E27FC236}">
                <a16:creationId xmlns:a16="http://schemas.microsoft.com/office/drawing/2014/main" id="{83E5D97D-E77E-42BE-AA44-CA1A7088A0DF}"/>
              </a:ext>
            </a:extLst>
          </p:cNvPr>
          <p:cNvSpPr/>
          <p:nvPr/>
        </p:nvSpPr>
        <p:spPr>
          <a:xfrm>
            <a:off x="9424309" y="2167763"/>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Rounded Corners 32">
            <a:extLst>
              <a:ext uri="{FF2B5EF4-FFF2-40B4-BE49-F238E27FC236}">
                <a16:creationId xmlns:a16="http://schemas.microsoft.com/office/drawing/2014/main" id="{EE260C2D-A921-4612-AA9A-D98741E418C7}"/>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35" name="Rectangle: Rounded Corners 34">
            <a:extLst>
              <a:ext uri="{FF2B5EF4-FFF2-40B4-BE49-F238E27FC236}">
                <a16:creationId xmlns:a16="http://schemas.microsoft.com/office/drawing/2014/main" id="{6EC65C2A-CEA4-4B5F-8C74-47CC3B6DDC77}"/>
              </a:ext>
            </a:extLst>
          </p:cNvPr>
          <p:cNvSpPr/>
          <p:nvPr/>
        </p:nvSpPr>
        <p:spPr>
          <a:xfrm>
            <a:off x="6446520" y="287775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cxnSp>
        <p:nvCxnSpPr>
          <p:cNvPr id="38" name="Connector: Elbow 37">
            <a:extLst>
              <a:ext uri="{FF2B5EF4-FFF2-40B4-BE49-F238E27FC236}">
                <a16:creationId xmlns:a16="http://schemas.microsoft.com/office/drawing/2014/main" id="{FB92E4D7-9A77-471A-852D-B26F32328ECA}"/>
              </a:ext>
            </a:extLst>
          </p:cNvPr>
          <p:cNvCxnSpPr>
            <a:cxnSpLocks/>
            <a:stCxn id="8" idx="3"/>
            <a:endCxn id="33" idx="1"/>
          </p:cNvCxnSpPr>
          <p:nvPr/>
        </p:nvCxnSpPr>
        <p:spPr>
          <a:xfrm>
            <a:off x="2221007" y="1879021"/>
            <a:ext cx="4225513" cy="125258"/>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E70919F5-2FC0-40EC-BE7A-B98E4F0AAD3C}"/>
              </a:ext>
            </a:extLst>
          </p:cNvPr>
          <p:cNvCxnSpPr>
            <a:cxnSpLocks/>
            <a:stCxn id="33" idx="3"/>
          </p:cNvCxnSpPr>
          <p:nvPr/>
        </p:nvCxnSpPr>
        <p:spPr>
          <a:xfrm>
            <a:off x="7871322" y="2004279"/>
            <a:ext cx="1583829" cy="1558071"/>
          </a:xfrm>
          <a:prstGeom prst="bentConnector3">
            <a:avLst>
              <a:gd name="adj1" fmla="val 5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8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or: Elbow 15">
            <a:extLst>
              <a:ext uri="{FF2B5EF4-FFF2-40B4-BE49-F238E27FC236}">
                <a16:creationId xmlns:a16="http://schemas.microsoft.com/office/drawing/2014/main" id="{E0DA37AF-9903-45AB-AA68-9A2267BB1535}"/>
              </a:ext>
            </a:extLst>
          </p:cNvPr>
          <p:cNvCxnSpPr>
            <a:cxnSpLocks/>
          </p:cNvCxnSpPr>
          <p:nvPr/>
        </p:nvCxnSpPr>
        <p:spPr>
          <a:xfrm rot="16200000" flipH="1">
            <a:off x="1543732" y="2836019"/>
            <a:ext cx="1644334" cy="221202"/>
          </a:xfrm>
          <a:prstGeom prst="bentConnector3">
            <a:avLst>
              <a:gd name="adj1" fmla="val -387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rmAutofit fontScale="90000"/>
          </a:bodyPr>
          <a:lstStyle/>
          <a:p>
            <a:pPr algn="ctr"/>
            <a:r>
              <a:rPr lang="en-US" dirty="0"/>
              <a:t>REGENERATION EXAMPLE 2 :</a:t>
            </a:r>
            <a:br>
              <a:rPr lang="en-US" dirty="0"/>
            </a:br>
            <a:r>
              <a:rPr lang="en-US" dirty="0"/>
              <a:t>AQUIFER INJECTION</a:t>
            </a:r>
          </a:p>
        </p:txBody>
      </p:sp>
      <p:pic>
        <p:nvPicPr>
          <p:cNvPr id="5" name="Content Placeholder 4">
            <a:extLst>
              <a:ext uri="{FF2B5EF4-FFF2-40B4-BE49-F238E27FC236}">
                <a16:creationId xmlns:a16="http://schemas.microsoft.com/office/drawing/2014/main" id="{11C0971F-F8AF-41C5-8903-00C19E3409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8484509" y="3179575"/>
            <a:ext cx="2364773" cy="3059191"/>
          </a:xfrm>
        </p:spPr>
      </p:pic>
      <p:sp>
        <p:nvSpPr>
          <p:cNvPr id="6" name="Rectangle: Rounded Corners 5">
            <a:extLst>
              <a:ext uri="{FF2B5EF4-FFF2-40B4-BE49-F238E27FC236}">
                <a16:creationId xmlns:a16="http://schemas.microsoft.com/office/drawing/2014/main" id="{D8D59E3B-29E1-4644-8F38-9F83C44022FD}"/>
              </a:ext>
            </a:extLst>
          </p:cNvPr>
          <p:cNvSpPr/>
          <p:nvPr/>
        </p:nvSpPr>
        <p:spPr>
          <a:xfrm>
            <a:off x="3312354" y="4354325"/>
            <a:ext cx="4476915"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DEEP AQUIFER</a:t>
            </a:r>
          </a:p>
        </p:txBody>
      </p:sp>
      <p:sp>
        <p:nvSpPr>
          <p:cNvPr id="15" name="Rectangle: Rounded Corners 14">
            <a:extLst>
              <a:ext uri="{FF2B5EF4-FFF2-40B4-BE49-F238E27FC236}">
                <a16:creationId xmlns:a16="http://schemas.microsoft.com/office/drawing/2014/main" id="{A34BBB04-E879-490F-9049-424304E13C77}"/>
              </a:ext>
            </a:extLst>
          </p:cNvPr>
          <p:cNvSpPr/>
          <p:nvPr/>
        </p:nvSpPr>
        <p:spPr>
          <a:xfrm rot="5400000">
            <a:off x="7076347" y="5220374"/>
            <a:ext cx="1589950" cy="1641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BA5A8D-115B-4EC4-8328-528EB70B9BE9}"/>
              </a:ext>
            </a:extLst>
          </p:cNvPr>
          <p:cNvSpPr txBox="1"/>
          <p:nvPr/>
        </p:nvSpPr>
        <p:spPr>
          <a:xfrm>
            <a:off x="7137285" y="6246586"/>
            <a:ext cx="1731868" cy="369332"/>
          </a:xfrm>
          <a:prstGeom prst="rect">
            <a:avLst/>
          </a:prstGeom>
          <a:noFill/>
        </p:spPr>
        <p:txBody>
          <a:bodyPr wrap="square" rtlCol="0">
            <a:spAutoFit/>
          </a:bodyPr>
          <a:lstStyle/>
          <a:p>
            <a:r>
              <a:rPr lang="en-US" dirty="0"/>
              <a:t>CONSUMER</a:t>
            </a:r>
          </a:p>
        </p:txBody>
      </p:sp>
      <p:sp>
        <p:nvSpPr>
          <p:cNvPr id="18" name="Arrow: Right 17">
            <a:extLst>
              <a:ext uri="{FF2B5EF4-FFF2-40B4-BE49-F238E27FC236}">
                <a16:creationId xmlns:a16="http://schemas.microsoft.com/office/drawing/2014/main" id="{40960347-282F-4A51-913A-F2FA8CA3F12E}"/>
              </a:ext>
            </a:extLst>
          </p:cNvPr>
          <p:cNvSpPr/>
          <p:nvPr/>
        </p:nvSpPr>
        <p:spPr>
          <a:xfrm>
            <a:off x="3493971" y="4163563"/>
            <a:ext cx="5821479" cy="14530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789270" y="4354325"/>
            <a:ext cx="1731868"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63BE1A1-D837-4982-8B6E-AE7437DCA60C}"/>
              </a:ext>
            </a:extLst>
          </p:cNvPr>
          <p:cNvSpPr/>
          <p:nvPr/>
        </p:nvSpPr>
        <p:spPr>
          <a:xfrm>
            <a:off x="9371868" y="4722191"/>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049712" y="2839745"/>
            <a:ext cx="1361114" cy="369332"/>
          </a:xfrm>
          <a:prstGeom prst="rect">
            <a:avLst/>
          </a:prstGeom>
          <a:noFill/>
        </p:spPr>
        <p:txBody>
          <a:bodyPr wrap="square" rtlCol="0">
            <a:spAutoFit/>
          </a:bodyPr>
          <a:lstStyle/>
          <a:p>
            <a:r>
              <a:rPr lang="en-US" dirty="0"/>
              <a:t>WELL PUMP</a:t>
            </a:r>
          </a:p>
        </p:txBody>
      </p:sp>
      <p:sp>
        <p:nvSpPr>
          <p:cNvPr id="31" name="TextBox 30">
            <a:extLst>
              <a:ext uri="{FF2B5EF4-FFF2-40B4-BE49-F238E27FC236}">
                <a16:creationId xmlns:a16="http://schemas.microsoft.com/office/drawing/2014/main" id="{CD31ED59-4F86-4354-9A38-5D780CF59C48}"/>
              </a:ext>
            </a:extLst>
          </p:cNvPr>
          <p:cNvSpPr txBox="1"/>
          <p:nvPr/>
        </p:nvSpPr>
        <p:spPr>
          <a:xfrm>
            <a:off x="778337" y="5366290"/>
            <a:ext cx="2627658" cy="923330"/>
          </a:xfrm>
          <a:prstGeom prst="rect">
            <a:avLst/>
          </a:prstGeom>
          <a:noFill/>
        </p:spPr>
        <p:txBody>
          <a:bodyPr wrap="square" rtlCol="0">
            <a:spAutoFit/>
          </a:bodyPr>
          <a:lstStyle/>
          <a:p>
            <a:pPr algn="ctr"/>
            <a:r>
              <a:rPr lang="en-US" dirty="0"/>
              <a:t>WASTEWATER SECONDARY TERTIARY TREATMENT WATER </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7" name="Arrow: Curved Right 6">
            <a:extLst>
              <a:ext uri="{FF2B5EF4-FFF2-40B4-BE49-F238E27FC236}">
                <a16:creationId xmlns:a16="http://schemas.microsoft.com/office/drawing/2014/main" id="{C66A0D24-319D-4E3C-91B7-8300CEF21967}"/>
              </a:ext>
            </a:extLst>
          </p:cNvPr>
          <p:cNvSpPr/>
          <p:nvPr/>
        </p:nvSpPr>
        <p:spPr>
          <a:xfrm>
            <a:off x="9315450" y="2189497"/>
            <a:ext cx="611919" cy="469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EC5AD1D-C116-45A1-B74C-38E6B17DC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27" y="3768788"/>
            <a:ext cx="2627658" cy="1477328"/>
          </a:xfrm>
          <a:prstGeom prst="rect">
            <a:avLst/>
          </a:prstGeom>
        </p:spPr>
      </p:pic>
      <p:sp>
        <p:nvSpPr>
          <p:cNvPr id="32" name="Rectangle: Rounded Corners 31">
            <a:extLst>
              <a:ext uri="{FF2B5EF4-FFF2-40B4-BE49-F238E27FC236}">
                <a16:creationId xmlns:a16="http://schemas.microsoft.com/office/drawing/2014/main" id="{00024301-7F89-48A1-868A-64795E6D3D0B}"/>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33" name="Rectangle: Rounded Corners 32">
            <a:extLst>
              <a:ext uri="{FF2B5EF4-FFF2-40B4-BE49-F238E27FC236}">
                <a16:creationId xmlns:a16="http://schemas.microsoft.com/office/drawing/2014/main" id="{A158DBE8-4FE0-455B-97BA-42B45A4F7CC9}"/>
              </a:ext>
            </a:extLst>
          </p:cNvPr>
          <p:cNvSpPr/>
          <p:nvPr/>
        </p:nvSpPr>
        <p:spPr>
          <a:xfrm>
            <a:off x="6446520" y="287775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cxnSp>
        <p:nvCxnSpPr>
          <p:cNvPr id="29" name="Connector: Elbow 28">
            <a:extLst>
              <a:ext uri="{FF2B5EF4-FFF2-40B4-BE49-F238E27FC236}">
                <a16:creationId xmlns:a16="http://schemas.microsoft.com/office/drawing/2014/main" id="{A15D44DC-D403-452E-8E49-DB0912A1DEC9}"/>
              </a:ext>
            </a:extLst>
          </p:cNvPr>
          <p:cNvCxnSpPr>
            <a:cxnSpLocks/>
            <a:endCxn id="32" idx="3"/>
          </p:cNvCxnSpPr>
          <p:nvPr/>
        </p:nvCxnSpPr>
        <p:spPr>
          <a:xfrm rot="10800000">
            <a:off x="7871323" y="2004280"/>
            <a:ext cx="1583831" cy="1564423"/>
          </a:xfrm>
          <a:prstGeom prst="bentConnector3">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39BB716-01F3-443C-84D9-DCDCCF7825ED}"/>
              </a:ext>
            </a:extLst>
          </p:cNvPr>
          <p:cNvCxnSpPr>
            <a:cxnSpLocks/>
            <a:stCxn id="32" idx="2"/>
            <a:endCxn id="33" idx="0"/>
          </p:cNvCxnSpPr>
          <p:nvPr/>
        </p:nvCxnSpPr>
        <p:spPr>
          <a:xfrm>
            <a:off x="7158921" y="2503358"/>
            <a:ext cx="0" cy="374397"/>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10BA818-B316-4C36-88ED-38508459FC14}"/>
              </a:ext>
            </a:extLst>
          </p:cNvPr>
          <p:cNvCxnSpPr>
            <a:cxnSpLocks/>
            <a:stCxn id="33" idx="1"/>
          </p:cNvCxnSpPr>
          <p:nvPr/>
        </p:nvCxnSpPr>
        <p:spPr>
          <a:xfrm rot="10800000" flipV="1">
            <a:off x="2876550" y="3381384"/>
            <a:ext cx="3569970" cy="387403"/>
          </a:xfrm>
          <a:prstGeom prst="bentConnector3">
            <a:avLst>
              <a:gd name="adj1" fmla="val 99982"/>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1679B1F9-7FEF-4EC6-81BB-62179EE901C4}"/>
              </a:ext>
            </a:extLst>
          </p:cNvPr>
          <p:cNvCxnSpPr>
            <a:cxnSpLocks/>
            <a:stCxn id="8" idx="3"/>
            <a:endCxn id="32" idx="1"/>
          </p:cNvCxnSpPr>
          <p:nvPr/>
        </p:nvCxnSpPr>
        <p:spPr>
          <a:xfrm>
            <a:off x="2221007" y="1879021"/>
            <a:ext cx="4225513" cy="125258"/>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D29C6A8A-931C-496A-8C67-0555D14C8E73}"/>
              </a:ext>
            </a:extLst>
          </p:cNvPr>
          <p:cNvCxnSpPr>
            <a:cxnSpLocks/>
          </p:cNvCxnSpPr>
          <p:nvPr/>
        </p:nvCxnSpPr>
        <p:spPr>
          <a:xfrm rot="16200000" flipH="1">
            <a:off x="1517885" y="2827572"/>
            <a:ext cx="1661737" cy="255493"/>
          </a:xfrm>
          <a:prstGeom prst="bentConnector3">
            <a:avLst>
              <a:gd name="adj1" fmla="val -3116"/>
            </a:avLst>
          </a:prstGeom>
          <a:ln w="196850">
            <a:solidFill>
              <a:schemeClr val="bg1"/>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7F8DCC82-6C8D-49B6-B97D-42DBA976750E}"/>
              </a:ext>
            </a:extLst>
          </p:cNvPr>
          <p:cNvCxnSpPr>
            <a:cxnSpLocks/>
          </p:cNvCxnSpPr>
          <p:nvPr/>
        </p:nvCxnSpPr>
        <p:spPr>
          <a:xfrm rot="16200000" flipH="1">
            <a:off x="1543732" y="2836018"/>
            <a:ext cx="1644335" cy="221199"/>
          </a:xfrm>
          <a:prstGeom prst="bentConnector3">
            <a:avLst>
              <a:gd name="adj1" fmla="val -1940"/>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6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righ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up)">
                                      <p:cBhvr>
                                        <p:cTn id="45" dur="500"/>
                                        <p:tgtEl>
                                          <p:spTgt spid="60"/>
                                        </p:tgtEl>
                                      </p:cBhvr>
                                    </p:animEffect>
                                  </p:childTnLst>
                                </p:cTn>
                              </p:par>
                              <p:par>
                                <p:cTn id="46" presetID="22" presetClass="entr" presetSubtype="1" fill="hold"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up)">
                                      <p:cBhvr>
                                        <p:cTn id="4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rmAutofit fontScale="90000"/>
          </a:bodyPr>
          <a:lstStyle/>
          <a:p>
            <a:pPr algn="ctr"/>
            <a:r>
              <a:rPr lang="en-US" dirty="0"/>
              <a:t>REGENERATION EXAMPLE 2 :</a:t>
            </a:r>
            <a:br>
              <a:rPr lang="en-US" dirty="0"/>
            </a:br>
            <a:r>
              <a:rPr lang="en-US" dirty="0"/>
              <a:t>AQUIFER RECOVERY</a:t>
            </a:r>
          </a:p>
        </p:txBody>
      </p:sp>
      <p:pic>
        <p:nvPicPr>
          <p:cNvPr id="5" name="Content Placeholder 4">
            <a:extLst>
              <a:ext uri="{FF2B5EF4-FFF2-40B4-BE49-F238E27FC236}">
                <a16:creationId xmlns:a16="http://schemas.microsoft.com/office/drawing/2014/main" id="{11C0971F-F8AF-41C5-8903-00C19E3409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8484509" y="3179575"/>
            <a:ext cx="2364773" cy="3059191"/>
          </a:xfrm>
        </p:spPr>
      </p:pic>
      <p:sp>
        <p:nvSpPr>
          <p:cNvPr id="6" name="Rectangle: Rounded Corners 5">
            <a:extLst>
              <a:ext uri="{FF2B5EF4-FFF2-40B4-BE49-F238E27FC236}">
                <a16:creationId xmlns:a16="http://schemas.microsoft.com/office/drawing/2014/main" id="{D8D59E3B-29E1-4644-8F38-9F83C44022FD}"/>
              </a:ext>
            </a:extLst>
          </p:cNvPr>
          <p:cNvSpPr/>
          <p:nvPr/>
        </p:nvSpPr>
        <p:spPr>
          <a:xfrm>
            <a:off x="3312354" y="4354325"/>
            <a:ext cx="4476915" cy="1453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9" name="Rectangle: Rounded Corners 8">
            <a:extLst>
              <a:ext uri="{FF2B5EF4-FFF2-40B4-BE49-F238E27FC236}">
                <a16:creationId xmlns:a16="http://schemas.microsoft.com/office/drawing/2014/main" id="{2384499C-76DB-4F2A-9909-148CF9005AFE}"/>
              </a:ext>
            </a:extLst>
          </p:cNvPr>
          <p:cNvSpPr/>
          <p:nvPr/>
        </p:nvSpPr>
        <p:spPr>
          <a:xfrm>
            <a:off x="6037203" y="1587258"/>
            <a:ext cx="1577894" cy="11407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MOTOR STARTER (VFD)</a:t>
            </a:r>
          </a:p>
        </p:txBody>
      </p:sp>
      <p:sp>
        <p:nvSpPr>
          <p:cNvPr id="10" name="Rectangle: Rounded Corners 9">
            <a:extLst>
              <a:ext uri="{FF2B5EF4-FFF2-40B4-BE49-F238E27FC236}">
                <a16:creationId xmlns:a16="http://schemas.microsoft.com/office/drawing/2014/main" id="{83EBF504-EDC9-4B18-B538-BEE25C4FDD1B}"/>
              </a:ext>
            </a:extLst>
          </p:cNvPr>
          <p:cNvSpPr/>
          <p:nvPr/>
        </p:nvSpPr>
        <p:spPr>
          <a:xfrm>
            <a:off x="6037203" y="2858631"/>
            <a:ext cx="1577894" cy="114073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POWER REGERATION VFD</a:t>
            </a:r>
          </a:p>
        </p:txBody>
      </p:sp>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DEEP AQUIFER</a:t>
            </a:r>
          </a:p>
        </p:txBody>
      </p:sp>
      <p:sp>
        <p:nvSpPr>
          <p:cNvPr id="15" name="Rectangle: Rounded Corners 14">
            <a:extLst>
              <a:ext uri="{FF2B5EF4-FFF2-40B4-BE49-F238E27FC236}">
                <a16:creationId xmlns:a16="http://schemas.microsoft.com/office/drawing/2014/main" id="{A34BBB04-E879-490F-9049-424304E13C77}"/>
              </a:ext>
            </a:extLst>
          </p:cNvPr>
          <p:cNvSpPr/>
          <p:nvPr/>
        </p:nvSpPr>
        <p:spPr>
          <a:xfrm rot="5400000">
            <a:off x="7076347" y="5220374"/>
            <a:ext cx="1589950" cy="16410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ABA5A8D-115B-4EC4-8328-528EB70B9BE9}"/>
              </a:ext>
            </a:extLst>
          </p:cNvPr>
          <p:cNvSpPr txBox="1"/>
          <p:nvPr/>
        </p:nvSpPr>
        <p:spPr>
          <a:xfrm>
            <a:off x="7137285" y="6246586"/>
            <a:ext cx="1731868" cy="369332"/>
          </a:xfrm>
          <a:prstGeom prst="rect">
            <a:avLst/>
          </a:prstGeom>
          <a:noFill/>
        </p:spPr>
        <p:txBody>
          <a:bodyPr wrap="square" rtlCol="0">
            <a:spAutoFit/>
          </a:bodyPr>
          <a:lstStyle/>
          <a:p>
            <a:r>
              <a:rPr lang="en-US" dirty="0"/>
              <a:t>CONSUMER</a:t>
            </a:r>
          </a:p>
        </p:txBody>
      </p:sp>
      <p:sp>
        <p:nvSpPr>
          <p:cNvPr id="18" name="Arrow: Right 17">
            <a:extLst>
              <a:ext uri="{FF2B5EF4-FFF2-40B4-BE49-F238E27FC236}">
                <a16:creationId xmlns:a16="http://schemas.microsoft.com/office/drawing/2014/main" id="{40960347-282F-4A51-913A-F2FA8CA3F12E}"/>
              </a:ext>
            </a:extLst>
          </p:cNvPr>
          <p:cNvSpPr/>
          <p:nvPr/>
        </p:nvSpPr>
        <p:spPr>
          <a:xfrm rot="10800000">
            <a:off x="7980989" y="4163564"/>
            <a:ext cx="1443320" cy="15312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789270" y="4354325"/>
            <a:ext cx="1731868"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63BE1A1-D837-4982-8B6E-AE7437DCA60C}"/>
              </a:ext>
            </a:extLst>
          </p:cNvPr>
          <p:cNvSpPr/>
          <p:nvPr/>
        </p:nvSpPr>
        <p:spPr>
          <a:xfrm rot="10800000">
            <a:off x="9371868" y="4722191"/>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C1F524C-94DA-43FB-94C5-F8B67795ECEC}"/>
              </a:ext>
            </a:extLst>
          </p:cNvPr>
          <p:cNvSpPr/>
          <p:nvPr/>
        </p:nvSpPr>
        <p:spPr>
          <a:xfrm>
            <a:off x="8043724" y="4722191"/>
            <a:ext cx="164107" cy="133363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049712" y="2839745"/>
            <a:ext cx="1361114" cy="369332"/>
          </a:xfrm>
          <a:prstGeom prst="rect">
            <a:avLst/>
          </a:prstGeom>
          <a:noFill/>
        </p:spPr>
        <p:txBody>
          <a:bodyPr wrap="square" rtlCol="0">
            <a:spAutoFit/>
          </a:bodyPr>
          <a:lstStyle/>
          <a:p>
            <a:r>
              <a:rPr lang="en-US" dirty="0"/>
              <a:t>WELL PUMP</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29" name="Arrow: Curved Left 28">
            <a:extLst>
              <a:ext uri="{FF2B5EF4-FFF2-40B4-BE49-F238E27FC236}">
                <a16:creationId xmlns:a16="http://schemas.microsoft.com/office/drawing/2014/main" id="{83E5D97D-E77E-42BE-AA44-CA1A7088A0DF}"/>
              </a:ext>
            </a:extLst>
          </p:cNvPr>
          <p:cNvSpPr/>
          <p:nvPr/>
        </p:nvSpPr>
        <p:spPr>
          <a:xfrm>
            <a:off x="9424309" y="2167763"/>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D2F32F8-0161-43A2-9DE6-6F8A34B639AB}"/>
              </a:ext>
            </a:extLst>
          </p:cNvPr>
          <p:cNvSpPr txBox="1"/>
          <p:nvPr/>
        </p:nvSpPr>
        <p:spPr>
          <a:xfrm>
            <a:off x="778337" y="5366290"/>
            <a:ext cx="2627658" cy="923330"/>
          </a:xfrm>
          <a:prstGeom prst="rect">
            <a:avLst/>
          </a:prstGeom>
          <a:noFill/>
        </p:spPr>
        <p:txBody>
          <a:bodyPr wrap="square" rtlCol="0">
            <a:spAutoFit/>
          </a:bodyPr>
          <a:lstStyle/>
          <a:p>
            <a:pPr algn="ctr"/>
            <a:r>
              <a:rPr lang="en-US" dirty="0"/>
              <a:t>WASTEWATER SECONDARY TERTIARY TREATMENT WATER </a:t>
            </a:r>
          </a:p>
        </p:txBody>
      </p:sp>
      <p:pic>
        <p:nvPicPr>
          <p:cNvPr id="25" name="Picture 24">
            <a:extLst>
              <a:ext uri="{FF2B5EF4-FFF2-40B4-BE49-F238E27FC236}">
                <a16:creationId xmlns:a16="http://schemas.microsoft.com/office/drawing/2014/main" id="{42C1EF63-DC9D-4539-ADE5-68538F952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27" y="3768788"/>
            <a:ext cx="2627658" cy="1477328"/>
          </a:xfrm>
          <a:prstGeom prst="rect">
            <a:avLst/>
          </a:prstGeom>
        </p:spPr>
      </p:pic>
      <p:cxnSp>
        <p:nvCxnSpPr>
          <p:cNvPr id="4" name="Connector: Elbow 3">
            <a:extLst>
              <a:ext uri="{FF2B5EF4-FFF2-40B4-BE49-F238E27FC236}">
                <a16:creationId xmlns:a16="http://schemas.microsoft.com/office/drawing/2014/main" id="{8CF85596-C0AE-4D58-AD59-DBA3868BE518}"/>
              </a:ext>
            </a:extLst>
          </p:cNvPr>
          <p:cNvCxnSpPr>
            <a:cxnSpLocks/>
            <a:stCxn id="8" idx="3"/>
            <a:endCxn id="9" idx="1"/>
          </p:cNvCxnSpPr>
          <p:nvPr/>
        </p:nvCxnSpPr>
        <p:spPr>
          <a:xfrm>
            <a:off x="2221007" y="1879021"/>
            <a:ext cx="3816196" cy="278606"/>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A7969F4-C1B5-451B-8715-BE4D630A9496}"/>
              </a:ext>
            </a:extLst>
          </p:cNvPr>
          <p:cNvCxnSpPr>
            <a:cxnSpLocks/>
            <a:stCxn id="9" idx="3"/>
          </p:cNvCxnSpPr>
          <p:nvPr/>
        </p:nvCxnSpPr>
        <p:spPr>
          <a:xfrm>
            <a:off x="7615097" y="2157627"/>
            <a:ext cx="1840054" cy="1411073"/>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5C4D7718-5E3D-4820-92CA-B1E12C7A5A1B}"/>
              </a:ext>
            </a:extLst>
          </p:cNvPr>
          <p:cNvCxnSpPr>
            <a:cxnSpLocks/>
          </p:cNvCxnSpPr>
          <p:nvPr/>
        </p:nvCxnSpPr>
        <p:spPr>
          <a:xfrm rot="16200000" flipH="1">
            <a:off x="1543732" y="2836019"/>
            <a:ext cx="1644334" cy="221202"/>
          </a:xfrm>
          <a:prstGeom prst="bentConnector3">
            <a:avLst>
              <a:gd name="adj1" fmla="val -387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26311C-CD54-44A6-A228-6AFB7F0E1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715" y="3146086"/>
            <a:ext cx="2037678" cy="3152209"/>
          </a:xfrm>
          <a:prstGeom prst="rect">
            <a:avLst/>
          </a:prstGeom>
        </p:spPr>
      </p:pic>
      <p:sp>
        <p:nvSpPr>
          <p:cNvPr id="2" name="Title 1">
            <a:extLst>
              <a:ext uri="{FF2B5EF4-FFF2-40B4-BE49-F238E27FC236}">
                <a16:creationId xmlns:a16="http://schemas.microsoft.com/office/drawing/2014/main" id="{EDFBDC86-D49A-45F4-8166-96335B8B8AC1}"/>
              </a:ext>
            </a:extLst>
          </p:cNvPr>
          <p:cNvSpPr>
            <a:spLocks noGrp="1"/>
          </p:cNvSpPr>
          <p:nvPr>
            <p:ph type="title"/>
          </p:nvPr>
        </p:nvSpPr>
        <p:spPr>
          <a:xfrm>
            <a:off x="3008631" y="346169"/>
            <a:ext cx="6446520" cy="884555"/>
          </a:xfrm>
        </p:spPr>
        <p:txBody>
          <a:bodyPr>
            <a:noAutofit/>
          </a:bodyPr>
          <a:lstStyle/>
          <a:p>
            <a:pPr algn="ctr"/>
            <a:r>
              <a:rPr lang="en-US" sz="3600" dirty="0"/>
              <a:t>REGENERATION EXAMPLE 3 :</a:t>
            </a:r>
            <a:br>
              <a:rPr lang="en-US" sz="3600" dirty="0"/>
            </a:br>
            <a:r>
              <a:rPr lang="en-US" sz="3600" dirty="0"/>
              <a:t>AQUIFER INJECTION</a:t>
            </a:r>
          </a:p>
        </p:txBody>
      </p:sp>
      <p:pic>
        <p:nvPicPr>
          <p:cNvPr id="5" name="Content Placeholder 4">
            <a:extLst>
              <a:ext uri="{FF2B5EF4-FFF2-40B4-BE49-F238E27FC236}">
                <a16:creationId xmlns:a16="http://schemas.microsoft.com/office/drawing/2014/main" id="{11C0971F-F8AF-41C5-8903-00C19E3409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4509" y="3179575"/>
            <a:ext cx="2364773" cy="3059191"/>
          </a:xfrm>
        </p:spPr>
      </p:pic>
      <p:sp>
        <p:nvSpPr>
          <p:cNvPr id="6" name="Rectangle: Rounded Corners 5">
            <a:extLst>
              <a:ext uri="{FF2B5EF4-FFF2-40B4-BE49-F238E27FC236}">
                <a16:creationId xmlns:a16="http://schemas.microsoft.com/office/drawing/2014/main" id="{D8D59E3B-29E1-4644-8F38-9F83C44022FD}"/>
              </a:ext>
            </a:extLst>
          </p:cNvPr>
          <p:cNvSpPr/>
          <p:nvPr/>
        </p:nvSpPr>
        <p:spPr>
          <a:xfrm>
            <a:off x="3523210" y="4354325"/>
            <a:ext cx="2572790" cy="145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43D9D6-315F-410D-A3C7-8BEB7AECE6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13" y="1030045"/>
            <a:ext cx="1577894" cy="1697951"/>
          </a:xfrm>
          <a:prstGeom prst="rect">
            <a:avLst/>
          </a:prstGeom>
        </p:spPr>
      </p:pic>
      <p:sp>
        <p:nvSpPr>
          <p:cNvPr id="14" name="TextBox 13">
            <a:extLst>
              <a:ext uri="{FF2B5EF4-FFF2-40B4-BE49-F238E27FC236}">
                <a16:creationId xmlns:a16="http://schemas.microsoft.com/office/drawing/2014/main" id="{35450E56-9C5E-4A5B-9370-042FC71EAB5B}"/>
              </a:ext>
            </a:extLst>
          </p:cNvPr>
          <p:cNvSpPr txBox="1"/>
          <p:nvPr/>
        </p:nvSpPr>
        <p:spPr>
          <a:xfrm>
            <a:off x="8983758" y="6238766"/>
            <a:ext cx="1731868" cy="369332"/>
          </a:xfrm>
          <a:prstGeom prst="rect">
            <a:avLst/>
          </a:prstGeom>
          <a:noFill/>
        </p:spPr>
        <p:txBody>
          <a:bodyPr wrap="square" rtlCol="0">
            <a:spAutoFit/>
          </a:bodyPr>
          <a:lstStyle/>
          <a:p>
            <a:r>
              <a:rPr lang="en-US" dirty="0"/>
              <a:t>WARM AQUIFER</a:t>
            </a:r>
          </a:p>
        </p:txBody>
      </p:sp>
      <p:sp>
        <p:nvSpPr>
          <p:cNvPr id="17" name="TextBox 16">
            <a:extLst>
              <a:ext uri="{FF2B5EF4-FFF2-40B4-BE49-F238E27FC236}">
                <a16:creationId xmlns:a16="http://schemas.microsoft.com/office/drawing/2014/main" id="{DABA5A8D-115B-4EC4-8328-528EB70B9BE9}"/>
              </a:ext>
            </a:extLst>
          </p:cNvPr>
          <p:cNvSpPr txBox="1"/>
          <p:nvPr/>
        </p:nvSpPr>
        <p:spPr>
          <a:xfrm>
            <a:off x="5906152" y="5377134"/>
            <a:ext cx="1946402" cy="923330"/>
          </a:xfrm>
          <a:prstGeom prst="rect">
            <a:avLst/>
          </a:prstGeom>
          <a:noFill/>
        </p:spPr>
        <p:txBody>
          <a:bodyPr wrap="square" rtlCol="0">
            <a:spAutoFit/>
          </a:bodyPr>
          <a:lstStyle/>
          <a:p>
            <a:pPr algn="ctr"/>
            <a:r>
              <a:rPr lang="en-US" dirty="0"/>
              <a:t>WATER TO AIR HEAT EXCHANGER</a:t>
            </a:r>
          </a:p>
          <a:p>
            <a:pPr algn="ctr"/>
            <a:r>
              <a:rPr lang="en-US" dirty="0"/>
              <a:t>IN AC MODE</a:t>
            </a:r>
          </a:p>
        </p:txBody>
      </p:sp>
      <p:sp>
        <p:nvSpPr>
          <p:cNvPr id="18" name="Arrow: Right 17">
            <a:extLst>
              <a:ext uri="{FF2B5EF4-FFF2-40B4-BE49-F238E27FC236}">
                <a16:creationId xmlns:a16="http://schemas.microsoft.com/office/drawing/2014/main" id="{40960347-282F-4A51-913A-F2FA8CA3F12E}"/>
              </a:ext>
            </a:extLst>
          </p:cNvPr>
          <p:cNvSpPr/>
          <p:nvPr/>
        </p:nvSpPr>
        <p:spPr>
          <a:xfrm>
            <a:off x="3596640" y="4153261"/>
            <a:ext cx="2411390" cy="14530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0E518E5-3035-4CD4-A27E-893589172C3A}"/>
              </a:ext>
            </a:extLst>
          </p:cNvPr>
          <p:cNvSpPr/>
          <p:nvPr/>
        </p:nvSpPr>
        <p:spPr>
          <a:xfrm>
            <a:off x="7574736" y="4354325"/>
            <a:ext cx="1946402" cy="14530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63BE1A1-D837-4982-8B6E-AE7437DCA60C}"/>
              </a:ext>
            </a:extLst>
          </p:cNvPr>
          <p:cNvSpPr/>
          <p:nvPr/>
        </p:nvSpPr>
        <p:spPr>
          <a:xfrm>
            <a:off x="9371868" y="4722191"/>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EFE44DD-A0AF-4468-8D08-0F2C3978A5C2}"/>
              </a:ext>
            </a:extLst>
          </p:cNvPr>
          <p:cNvSpPr txBox="1"/>
          <p:nvPr/>
        </p:nvSpPr>
        <p:spPr>
          <a:xfrm>
            <a:off x="9049712" y="2839745"/>
            <a:ext cx="1361114" cy="369332"/>
          </a:xfrm>
          <a:prstGeom prst="rect">
            <a:avLst/>
          </a:prstGeom>
          <a:noFill/>
        </p:spPr>
        <p:txBody>
          <a:bodyPr wrap="square" rtlCol="0">
            <a:spAutoFit/>
          </a:bodyPr>
          <a:lstStyle/>
          <a:p>
            <a:r>
              <a:rPr lang="en-US" dirty="0"/>
              <a:t>WELL PUMP</a:t>
            </a:r>
          </a:p>
        </p:txBody>
      </p:sp>
      <p:sp>
        <p:nvSpPr>
          <p:cNvPr id="31" name="TextBox 30">
            <a:extLst>
              <a:ext uri="{FF2B5EF4-FFF2-40B4-BE49-F238E27FC236}">
                <a16:creationId xmlns:a16="http://schemas.microsoft.com/office/drawing/2014/main" id="{CD31ED59-4F86-4354-9A38-5D780CF59C48}"/>
              </a:ext>
            </a:extLst>
          </p:cNvPr>
          <p:cNvSpPr txBox="1"/>
          <p:nvPr/>
        </p:nvSpPr>
        <p:spPr>
          <a:xfrm>
            <a:off x="2363339" y="6238766"/>
            <a:ext cx="1650538" cy="369332"/>
          </a:xfrm>
          <a:prstGeom prst="rect">
            <a:avLst/>
          </a:prstGeom>
          <a:noFill/>
        </p:spPr>
        <p:txBody>
          <a:bodyPr wrap="square" rtlCol="0">
            <a:spAutoFit/>
          </a:bodyPr>
          <a:lstStyle/>
          <a:p>
            <a:pPr algn="ctr"/>
            <a:r>
              <a:rPr lang="en-US" dirty="0"/>
              <a:t>COLD AQUIFER</a:t>
            </a:r>
          </a:p>
        </p:txBody>
      </p:sp>
      <p:sp>
        <p:nvSpPr>
          <p:cNvPr id="34" name="TextBox 33">
            <a:extLst>
              <a:ext uri="{FF2B5EF4-FFF2-40B4-BE49-F238E27FC236}">
                <a16:creationId xmlns:a16="http://schemas.microsoft.com/office/drawing/2014/main" id="{09FEB065-DD5E-4E3E-B501-FACE4ADED25F}"/>
              </a:ext>
            </a:extLst>
          </p:cNvPr>
          <p:cNvSpPr txBox="1"/>
          <p:nvPr/>
        </p:nvSpPr>
        <p:spPr>
          <a:xfrm>
            <a:off x="1175210" y="2839745"/>
            <a:ext cx="916956" cy="369332"/>
          </a:xfrm>
          <a:prstGeom prst="rect">
            <a:avLst/>
          </a:prstGeom>
          <a:noFill/>
        </p:spPr>
        <p:txBody>
          <a:bodyPr wrap="square" rtlCol="0">
            <a:spAutoFit/>
          </a:bodyPr>
          <a:lstStyle/>
          <a:p>
            <a:r>
              <a:rPr lang="en-US" dirty="0"/>
              <a:t>UTILITY</a:t>
            </a:r>
          </a:p>
        </p:txBody>
      </p:sp>
      <p:sp>
        <p:nvSpPr>
          <p:cNvPr id="7" name="Arrow: Curved Right 6">
            <a:extLst>
              <a:ext uri="{FF2B5EF4-FFF2-40B4-BE49-F238E27FC236}">
                <a16:creationId xmlns:a16="http://schemas.microsoft.com/office/drawing/2014/main" id="{C66A0D24-319D-4E3C-91B7-8300CEF21967}"/>
              </a:ext>
            </a:extLst>
          </p:cNvPr>
          <p:cNvSpPr/>
          <p:nvPr/>
        </p:nvSpPr>
        <p:spPr>
          <a:xfrm>
            <a:off x="9315450" y="2189497"/>
            <a:ext cx="611919" cy="469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6D5660D4-8371-47F8-A028-E8F8B737D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971" y="4046869"/>
            <a:ext cx="1390765" cy="1223873"/>
          </a:xfrm>
          <a:prstGeom prst="rect">
            <a:avLst/>
          </a:prstGeom>
        </p:spPr>
      </p:pic>
      <p:sp>
        <p:nvSpPr>
          <p:cNvPr id="29" name="Arrow: Right 28">
            <a:extLst>
              <a:ext uri="{FF2B5EF4-FFF2-40B4-BE49-F238E27FC236}">
                <a16:creationId xmlns:a16="http://schemas.microsoft.com/office/drawing/2014/main" id="{A6742123-E27D-4330-81A0-A95D04D06D13}"/>
              </a:ext>
            </a:extLst>
          </p:cNvPr>
          <p:cNvSpPr/>
          <p:nvPr/>
        </p:nvSpPr>
        <p:spPr>
          <a:xfrm>
            <a:off x="7574736" y="4153261"/>
            <a:ext cx="1797132" cy="14530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8C796E13-B523-4156-8069-395E26359101}"/>
              </a:ext>
            </a:extLst>
          </p:cNvPr>
          <p:cNvSpPr/>
          <p:nvPr/>
        </p:nvSpPr>
        <p:spPr>
          <a:xfrm rot="10800000">
            <a:off x="3596640" y="4642903"/>
            <a:ext cx="149270" cy="137520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B7FF5A0-AF84-46A3-954D-F26E973ADE6C}"/>
              </a:ext>
            </a:extLst>
          </p:cNvPr>
          <p:cNvSpPr/>
          <p:nvPr/>
        </p:nvSpPr>
        <p:spPr>
          <a:xfrm>
            <a:off x="6446520" y="1505199"/>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sp>
        <p:nvSpPr>
          <p:cNvPr id="36" name="Rectangle: Rounded Corners 35">
            <a:extLst>
              <a:ext uri="{FF2B5EF4-FFF2-40B4-BE49-F238E27FC236}">
                <a16:creationId xmlns:a16="http://schemas.microsoft.com/office/drawing/2014/main" id="{FD5B4649-B84E-4446-8413-243B2E2E0D6D}"/>
              </a:ext>
            </a:extLst>
          </p:cNvPr>
          <p:cNvSpPr/>
          <p:nvPr/>
        </p:nvSpPr>
        <p:spPr>
          <a:xfrm>
            <a:off x="6446520" y="2877755"/>
            <a:ext cx="1424802" cy="10072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POWER REGERATION VFD</a:t>
            </a:r>
          </a:p>
        </p:txBody>
      </p:sp>
      <p:sp>
        <p:nvSpPr>
          <p:cNvPr id="37" name="Rectangle: Rounded Corners 36">
            <a:extLst>
              <a:ext uri="{FF2B5EF4-FFF2-40B4-BE49-F238E27FC236}">
                <a16:creationId xmlns:a16="http://schemas.microsoft.com/office/drawing/2014/main" id="{97A0C77F-5039-4403-A944-25FA435EC8F3}"/>
              </a:ext>
            </a:extLst>
          </p:cNvPr>
          <p:cNvSpPr/>
          <p:nvPr/>
        </p:nvSpPr>
        <p:spPr>
          <a:xfrm>
            <a:off x="4126009" y="1514131"/>
            <a:ext cx="1424802" cy="99815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MOTOR STARTER (VFD)</a:t>
            </a:r>
          </a:p>
        </p:txBody>
      </p:sp>
      <p:cxnSp>
        <p:nvCxnSpPr>
          <p:cNvPr id="38" name="Connector: Elbow 37">
            <a:extLst>
              <a:ext uri="{FF2B5EF4-FFF2-40B4-BE49-F238E27FC236}">
                <a16:creationId xmlns:a16="http://schemas.microsoft.com/office/drawing/2014/main" id="{289CE67C-8B35-471F-B5CA-4AB1BDCA7E3C}"/>
              </a:ext>
            </a:extLst>
          </p:cNvPr>
          <p:cNvCxnSpPr>
            <a:cxnSpLocks/>
            <a:stCxn id="8" idx="3"/>
            <a:endCxn id="37" idx="1"/>
          </p:cNvCxnSpPr>
          <p:nvPr/>
        </p:nvCxnSpPr>
        <p:spPr>
          <a:xfrm>
            <a:off x="2221007" y="1879021"/>
            <a:ext cx="1905002" cy="134190"/>
          </a:xfrm>
          <a:prstGeom prst="bentConnector3">
            <a:avLst>
              <a:gd name="adj1" fmla="val 5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9F17E74-BAC6-4530-82EA-EA4A9BC95C4B}"/>
              </a:ext>
            </a:extLst>
          </p:cNvPr>
          <p:cNvCxnSpPr>
            <a:cxnSpLocks/>
            <a:stCxn id="35" idx="2"/>
            <a:endCxn id="36" idx="0"/>
          </p:cNvCxnSpPr>
          <p:nvPr/>
        </p:nvCxnSpPr>
        <p:spPr>
          <a:xfrm>
            <a:off x="7158921" y="2503358"/>
            <a:ext cx="0" cy="374397"/>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FE0E0829-20BE-40FB-B530-9D61062E6898}"/>
              </a:ext>
            </a:extLst>
          </p:cNvPr>
          <p:cNvCxnSpPr>
            <a:cxnSpLocks/>
            <a:stCxn id="36" idx="1"/>
            <a:endCxn id="37" idx="3"/>
          </p:cNvCxnSpPr>
          <p:nvPr/>
        </p:nvCxnSpPr>
        <p:spPr>
          <a:xfrm rot="10800000">
            <a:off x="5550812" y="2013211"/>
            <a:ext cx="895709" cy="1368174"/>
          </a:xfrm>
          <a:prstGeom prst="bentConnector3">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38F4CD0-9458-4C5F-B951-E871C0DB8E21}"/>
              </a:ext>
            </a:extLst>
          </p:cNvPr>
          <p:cNvCxnSpPr>
            <a:cxnSpLocks/>
            <a:stCxn id="37" idx="2"/>
          </p:cNvCxnSpPr>
          <p:nvPr/>
        </p:nvCxnSpPr>
        <p:spPr>
          <a:xfrm rot="5400000">
            <a:off x="3684876" y="2399290"/>
            <a:ext cx="1040535" cy="1266535"/>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Arrow: Curved Left 53">
            <a:extLst>
              <a:ext uri="{FF2B5EF4-FFF2-40B4-BE49-F238E27FC236}">
                <a16:creationId xmlns:a16="http://schemas.microsoft.com/office/drawing/2014/main" id="{3721134B-4EA5-4CA5-8D19-F5E40D5A2338}"/>
              </a:ext>
            </a:extLst>
          </p:cNvPr>
          <p:cNvSpPr/>
          <p:nvPr/>
        </p:nvSpPr>
        <p:spPr>
          <a:xfrm>
            <a:off x="3008631" y="2578802"/>
            <a:ext cx="611919" cy="469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6" name="Connector: Elbow 55">
            <a:extLst>
              <a:ext uri="{FF2B5EF4-FFF2-40B4-BE49-F238E27FC236}">
                <a16:creationId xmlns:a16="http://schemas.microsoft.com/office/drawing/2014/main" id="{FEF9D4E7-79E7-4A5C-89F8-42D2070885DA}"/>
              </a:ext>
            </a:extLst>
          </p:cNvPr>
          <p:cNvCxnSpPr>
            <a:cxnSpLocks/>
            <a:endCxn id="35" idx="3"/>
          </p:cNvCxnSpPr>
          <p:nvPr/>
        </p:nvCxnSpPr>
        <p:spPr>
          <a:xfrm rot="10800000">
            <a:off x="7871323" y="2004279"/>
            <a:ext cx="1583831" cy="1548546"/>
          </a:xfrm>
          <a:prstGeom prst="bentConnector3">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DD55A127-0882-4CC1-A1D3-C5A24E777B51}"/>
              </a:ext>
            </a:extLst>
          </p:cNvPr>
          <p:cNvCxnSpPr>
            <a:cxnSpLocks/>
            <a:stCxn id="8" idx="3"/>
            <a:endCxn id="37" idx="1"/>
          </p:cNvCxnSpPr>
          <p:nvPr/>
        </p:nvCxnSpPr>
        <p:spPr>
          <a:xfrm>
            <a:off x="2221007" y="1879021"/>
            <a:ext cx="1905002" cy="134190"/>
          </a:xfrm>
          <a:prstGeom prst="bentConnector3">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F83C6AD7-8542-434E-A517-2D7108562108}"/>
              </a:ext>
            </a:extLst>
          </p:cNvPr>
          <p:cNvCxnSpPr>
            <a:cxnSpLocks/>
            <a:stCxn id="8" idx="3"/>
            <a:endCxn id="37" idx="1"/>
          </p:cNvCxnSpPr>
          <p:nvPr/>
        </p:nvCxnSpPr>
        <p:spPr>
          <a:xfrm>
            <a:off x="2221007" y="1879021"/>
            <a:ext cx="1905002" cy="134190"/>
          </a:xfrm>
          <a:prstGeom prst="bent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862A4EC3-A782-4AE5-AC34-C5A3822EC7DD}"/>
              </a:ext>
            </a:extLst>
          </p:cNvPr>
          <p:cNvCxnSpPr>
            <a:cxnSpLocks/>
            <a:stCxn id="37" idx="2"/>
          </p:cNvCxnSpPr>
          <p:nvPr/>
        </p:nvCxnSpPr>
        <p:spPr>
          <a:xfrm rot="5400000">
            <a:off x="3684877" y="2399291"/>
            <a:ext cx="1040535" cy="1266532"/>
          </a:xfrm>
          <a:prstGeom prst="bentConnector2">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8B4B8A96-0C00-43A8-8B4D-6A70611A8309}"/>
              </a:ext>
            </a:extLst>
          </p:cNvPr>
          <p:cNvCxnSpPr>
            <a:cxnSpLocks/>
            <a:stCxn id="37" idx="2"/>
          </p:cNvCxnSpPr>
          <p:nvPr/>
        </p:nvCxnSpPr>
        <p:spPr>
          <a:xfrm rot="5400000">
            <a:off x="3684876" y="2399290"/>
            <a:ext cx="1040535" cy="1266535"/>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98CB88B8-B771-4A04-988F-D1AC4AB86BC6}"/>
              </a:ext>
            </a:extLst>
          </p:cNvPr>
          <p:cNvCxnSpPr>
            <a:cxnSpLocks/>
            <a:endCxn id="35" idx="0"/>
          </p:cNvCxnSpPr>
          <p:nvPr/>
        </p:nvCxnSpPr>
        <p:spPr>
          <a:xfrm flipV="1">
            <a:off x="2221007" y="1505199"/>
            <a:ext cx="4937914" cy="171969"/>
          </a:xfrm>
          <a:prstGeom prst="bentConnector4">
            <a:avLst>
              <a:gd name="adj1" fmla="val 19124"/>
              <a:gd name="adj2" fmla="val 20339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1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up)">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down)">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500"/>
                                        <p:tgtEl>
                                          <p:spTgt spid="59"/>
                                        </p:tgtEl>
                                      </p:cBhvr>
                                    </p:animEffect>
                                  </p:childTnLst>
                                </p:cTn>
                              </p:par>
                              <p:par>
                                <p:cTn id="66" presetID="22" presetClass="entr" presetSubtype="8" fill="hold"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up)">
                                      <p:cBhvr>
                                        <p:cTn id="73" dur="500"/>
                                        <p:tgtEl>
                                          <p:spTgt spid="69"/>
                                        </p:tgtEl>
                                      </p:cBhvr>
                                    </p:animEffect>
                                  </p:childTnLst>
                                </p:cTn>
                              </p:par>
                              <p:par>
                                <p:cTn id="74" presetID="22" presetClass="entr" presetSubtype="1"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up)">
                                      <p:cBhvr>
                                        <p:cTn id="7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7" grpId="0" animBg="1"/>
      <p:bldP spid="29" grpId="0" animBg="1"/>
      <p:bldP spid="33"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8468</TotalTime>
  <Words>696</Words>
  <Application>Microsoft Office PowerPoint</Application>
  <PresentationFormat>Widescreen</PresentationFormat>
  <Paragraphs>141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Fjalla One</vt:lpstr>
      <vt:lpstr>Office Theme</vt:lpstr>
      <vt:lpstr>ASR GENERATION: GENERATING POWER DURING THE INJECTION CYCLE OF AN ASR PROJECT</vt:lpstr>
      <vt:lpstr>WHAT IS AR AND ASR?</vt:lpstr>
      <vt:lpstr>AR AND ASR POWER REGENERATION</vt:lpstr>
      <vt:lpstr>BENEFITS OF AR AND ASR POWER REGENERATION DURING AQUIFER INJECTION</vt:lpstr>
      <vt:lpstr>REGENERATION EXAMPLE 1 : AQUIFER INJECTION</vt:lpstr>
      <vt:lpstr>REGENERATION EXAMPLE 1 : AQUIFER RECOVERY</vt:lpstr>
      <vt:lpstr>REGENERATION EXAMPLE 2 : AQUIFER INJECTION</vt:lpstr>
      <vt:lpstr>REGENERATION EXAMPLE 2 : AQUIFER RECOVERY</vt:lpstr>
      <vt:lpstr>REGENERATION EXAMPLE 3 : AQUIFER INJECTION</vt:lpstr>
      <vt:lpstr>REGENERATION EXAMPLE 3 : AQUIFER RECOVERY</vt:lpstr>
      <vt:lpstr>REGENERATION EXAMPLE 4 : AQUIFER INJECTION</vt:lpstr>
      <vt:lpstr>REGENERATION EXAMPLE 4 : AQUIFER RECOVERY</vt:lpstr>
      <vt:lpstr>MADISON FARMS ECHO, OREGON ASR REGENERATION</vt:lpstr>
      <vt:lpstr>200 HP MOTOR STARTING DRIVE (VFD) – RIGHT 100 HP POWER REGENERATION DRIVE (VFD) - LEFT</vt:lpstr>
      <vt:lpstr>MADISON FARMS : SHALLOW WELL AND DEEP WELL ASR REGENERATION</vt:lpstr>
      <vt:lpstr>LOCAL CONTROL PANEL HMI SCREEN NO. 1</vt:lpstr>
      <vt:lpstr>LOCAL CONTROL PANEL HMI SCREEN NO. 2</vt:lpstr>
      <vt:lpstr>LOCAL CONTROL PANEL HMI SCREEN NO. 3</vt:lpstr>
      <vt:lpstr>PowerPoint Presentation</vt:lpstr>
      <vt:lpstr>CITY OF PENDLETON,OREGON WELL NO.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ASR GENERATION: GENERATING POWER DURING THE INJECTION CYCLE OF AN ASR PROJECT</dc:title>
  <dc:creator>Wapiti</dc:creator>
  <cp:lastModifiedBy> </cp:lastModifiedBy>
  <cp:revision>105</cp:revision>
  <dcterms:created xsi:type="dcterms:W3CDTF">2018-11-17T23:27:43Z</dcterms:created>
  <dcterms:modified xsi:type="dcterms:W3CDTF">2018-11-26T17:58:09Z</dcterms:modified>
</cp:coreProperties>
</file>